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1" r:id="rId1"/>
  </p:sldMasterIdLst>
  <p:sldIdLst>
    <p:sldId id="256" r:id="rId2"/>
    <p:sldId id="257" r:id="rId3"/>
    <p:sldId id="258" r:id="rId4"/>
    <p:sldId id="264" r:id="rId5"/>
    <p:sldId id="259" r:id="rId6"/>
    <p:sldId id="263" r:id="rId7"/>
    <p:sldId id="267" r:id="rId8"/>
    <p:sldId id="271" r:id="rId9"/>
    <p:sldId id="274" r:id="rId10"/>
    <p:sldId id="268" r:id="rId11"/>
    <p:sldId id="269" r:id="rId12"/>
    <p:sldId id="261" r:id="rId13"/>
    <p:sldId id="272" r:id="rId14"/>
    <p:sldId id="273" r:id="rId15"/>
    <p:sldId id="275" r:id="rId16"/>
    <p:sldId id="262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4" d="100"/>
          <a:sy n="64" d="100"/>
        </p:scale>
        <p:origin x="74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svg"/><Relationship Id="rId1" Type="http://schemas.openxmlformats.org/officeDocument/2006/relationships/image" Target="../media/image29.png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32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svg"/><Relationship Id="rId1" Type="http://schemas.openxmlformats.org/officeDocument/2006/relationships/image" Target="../media/image29.png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3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EA4A1E8-C4D6-4F78-9F50-BA5123EECE76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0DAF30CE-5529-4CB7-A8F9-48156EBCF4B7}">
      <dgm:prSet/>
      <dgm:spPr/>
      <dgm:t>
        <a:bodyPr/>
        <a:lstStyle/>
        <a:p>
          <a:r>
            <a:rPr lang="en-SG"/>
            <a:t>Model: Decision tree, Random Forest</a:t>
          </a:r>
          <a:endParaRPr lang="en-US"/>
        </a:p>
      </dgm:t>
    </dgm:pt>
    <dgm:pt modelId="{2298A2E8-76C7-4D31-BAFC-584D73FBA217}" type="parTrans" cxnId="{F1028358-42BD-4EFC-9093-BCA68AFDE54E}">
      <dgm:prSet/>
      <dgm:spPr/>
      <dgm:t>
        <a:bodyPr/>
        <a:lstStyle/>
        <a:p>
          <a:endParaRPr lang="en-US"/>
        </a:p>
      </dgm:t>
    </dgm:pt>
    <dgm:pt modelId="{255A02C4-6460-4461-A516-79346B1BEA56}" type="sibTrans" cxnId="{F1028358-42BD-4EFC-9093-BCA68AFDE54E}">
      <dgm:prSet/>
      <dgm:spPr/>
      <dgm:t>
        <a:bodyPr/>
        <a:lstStyle/>
        <a:p>
          <a:endParaRPr lang="en-US"/>
        </a:p>
      </dgm:t>
    </dgm:pt>
    <dgm:pt modelId="{9E011B62-28C1-4F4D-AF42-868C5825FCB8}">
      <dgm:prSet/>
      <dgm:spPr/>
      <dgm:t>
        <a:bodyPr/>
        <a:lstStyle/>
        <a:p>
          <a:r>
            <a:rPr lang="en-SG"/>
            <a:t>Metric: F1-Score</a:t>
          </a:r>
          <a:endParaRPr lang="en-US"/>
        </a:p>
      </dgm:t>
    </dgm:pt>
    <dgm:pt modelId="{094693F9-2D38-42AE-902D-C1962075CA02}" type="parTrans" cxnId="{135E7EBC-47C1-4BB3-9927-DED63B795B52}">
      <dgm:prSet/>
      <dgm:spPr/>
      <dgm:t>
        <a:bodyPr/>
        <a:lstStyle/>
        <a:p>
          <a:endParaRPr lang="en-US"/>
        </a:p>
      </dgm:t>
    </dgm:pt>
    <dgm:pt modelId="{58218694-B243-4078-87F9-CF41288BCA7E}" type="sibTrans" cxnId="{135E7EBC-47C1-4BB3-9927-DED63B795B52}">
      <dgm:prSet/>
      <dgm:spPr/>
      <dgm:t>
        <a:bodyPr/>
        <a:lstStyle/>
        <a:p>
          <a:endParaRPr lang="en-US"/>
        </a:p>
      </dgm:t>
    </dgm:pt>
    <dgm:pt modelId="{7FCA0257-97ED-4A31-BC0D-BAB3FA9BB367}">
      <dgm:prSet/>
      <dgm:spPr/>
      <dgm:t>
        <a:bodyPr/>
        <a:lstStyle/>
        <a:p>
          <a:r>
            <a:rPr lang="en-SG" dirty="0"/>
            <a:t>Tools: Pandas, Matplotlib, scikit-learn, etc</a:t>
          </a:r>
          <a:endParaRPr lang="en-US" dirty="0"/>
        </a:p>
      </dgm:t>
    </dgm:pt>
    <dgm:pt modelId="{2962A5AA-B562-4709-B532-09DEB43B1E89}" type="parTrans" cxnId="{F4156A8A-07B1-46D0-A587-BC8B7B46450A}">
      <dgm:prSet/>
      <dgm:spPr/>
      <dgm:t>
        <a:bodyPr/>
        <a:lstStyle/>
        <a:p>
          <a:endParaRPr lang="en-US"/>
        </a:p>
      </dgm:t>
    </dgm:pt>
    <dgm:pt modelId="{9A86F842-DCFF-4543-8E2A-8F31A0AF55CD}" type="sibTrans" cxnId="{F4156A8A-07B1-46D0-A587-BC8B7B46450A}">
      <dgm:prSet/>
      <dgm:spPr/>
      <dgm:t>
        <a:bodyPr/>
        <a:lstStyle/>
        <a:p>
          <a:endParaRPr lang="en-US"/>
        </a:p>
      </dgm:t>
    </dgm:pt>
    <dgm:pt modelId="{D52204C4-8BC7-4A3E-AFE5-F5DCD305729C}" type="pres">
      <dgm:prSet presAssocID="{7EA4A1E8-C4D6-4F78-9F50-BA5123EECE76}" presName="root" presStyleCnt="0">
        <dgm:presLayoutVars>
          <dgm:dir/>
          <dgm:resizeHandles val="exact"/>
        </dgm:presLayoutVars>
      </dgm:prSet>
      <dgm:spPr/>
    </dgm:pt>
    <dgm:pt modelId="{E7529952-9530-466E-9ADC-284B35CCE32D}" type="pres">
      <dgm:prSet presAssocID="{0DAF30CE-5529-4CB7-A8F9-48156EBCF4B7}" presName="compNode" presStyleCnt="0"/>
      <dgm:spPr/>
    </dgm:pt>
    <dgm:pt modelId="{3FC8D51E-FBD3-4D2A-9959-8B09B64FC62C}" type="pres">
      <dgm:prSet presAssocID="{0DAF30CE-5529-4CB7-A8F9-48156EBCF4B7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orest scene"/>
        </a:ext>
      </dgm:extLst>
    </dgm:pt>
    <dgm:pt modelId="{21CEE6CD-A0DE-4976-87D9-BF587873DBDF}" type="pres">
      <dgm:prSet presAssocID="{0DAF30CE-5529-4CB7-A8F9-48156EBCF4B7}" presName="spaceRect" presStyleCnt="0"/>
      <dgm:spPr/>
    </dgm:pt>
    <dgm:pt modelId="{234E91F5-9DAD-4621-9985-9D30B0052C64}" type="pres">
      <dgm:prSet presAssocID="{0DAF30CE-5529-4CB7-A8F9-48156EBCF4B7}" presName="textRect" presStyleLbl="revTx" presStyleIdx="0" presStyleCnt="3">
        <dgm:presLayoutVars>
          <dgm:chMax val="1"/>
          <dgm:chPref val="1"/>
        </dgm:presLayoutVars>
      </dgm:prSet>
      <dgm:spPr/>
    </dgm:pt>
    <dgm:pt modelId="{2685B5B7-F07A-4AB9-91BE-88FC889A5142}" type="pres">
      <dgm:prSet presAssocID="{255A02C4-6460-4461-A516-79346B1BEA56}" presName="sibTrans" presStyleCnt="0"/>
      <dgm:spPr/>
    </dgm:pt>
    <dgm:pt modelId="{138D8D7F-06F2-45C1-B6A4-FE0031CBDBD1}" type="pres">
      <dgm:prSet presAssocID="{9E011B62-28C1-4F4D-AF42-868C5825FCB8}" presName="compNode" presStyleCnt="0"/>
      <dgm:spPr/>
    </dgm:pt>
    <dgm:pt modelId="{3E941999-8FF9-4281-97A6-1D497D72F482}" type="pres">
      <dgm:prSet presAssocID="{9E011B62-28C1-4F4D-AF42-868C5825FCB8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94ED9BEF-9F98-41DB-A66A-A18A1A71EFC4}" type="pres">
      <dgm:prSet presAssocID="{9E011B62-28C1-4F4D-AF42-868C5825FCB8}" presName="spaceRect" presStyleCnt="0"/>
      <dgm:spPr/>
    </dgm:pt>
    <dgm:pt modelId="{118FBAFB-69A7-420A-B579-B1F65228BB86}" type="pres">
      <dgm:prSet presAssocID="{9E011B62-28C1-4F4D-AF42-868C5825FCB8}" presName="textRect" presStyleLbl="revTx" presStyleIdx="1" presStyleCnt="3">
        <dgm:presLayoutVars>
          <dgm:chMax val="1"/>
          <dgm:chPref val="1"/>
        </dgm:presLayoutVars>
      </dgm:prSet>
      <dgm:spPr/>
    </dgm:pt>
    <dgm:pt modelId="{4F799EAE-4827-4EFD-8FA9-F28A643E9ECA}" type="pres">
      <dgm:prSet presAssocID="{58218694-B243-4078-87F9-CF41288BCA7E}" presName="sibTrans" presStyleCnt="0"/>
      <dgm:spPr/>
    </dgm:pt>
    <dgm:pt modelId="{58AED9EC-7649-43EF-B551-39493BA0ED0F}" type="pres">
      <dgm:prSet presAssocID="{7FCA0257-97ED-4A31-BC0D-BAB3FA9BB367}" presName="compNode" presStyleCnt="0"/>
      <dgm:spPr/>
    </dgm:pt>
    <dgm:pt modelId="{83857B7B-3206-4587-A30F-4117A925197C}" type="pres">
      <dgm:prSet presAssocID="{7FCA0257-97ED-4A31-BC0D-BAB3FA9BB367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anda"/>
        </a:ext>
      </dgm:extLst>
    </dgm:pt>
    <dgm:pt modelId="{7B22F2F8-ED1D-4FAB-BC74-71810ED75B78}" type="pres">
      <dgm:prSet presAssocID="{7FCA0257-97ED-4A31-BC0D-BAB3FA9BB367}" presName="spaceRect" presStyleCnt="0"/>
      <dgm:spPr/>
    </dgm:pt>
    <dgm:pt modelId="{1BE6A8C6-8666-48ED-9C95-B326B906D7D2}" type="pres">
      <dgm:prSet presAssocID="{7FCA0257-97ED-4A31-BC0D-BAB3FA9BB367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145B7909-D7C4-42FE-BC30-A7486F5CA041}" type="presOf" srcId="{7EA4A1E8-C4D6-4F78-9F50-BA5123EECE76}" destId="{D52204C4-8BC7-4A3E-AFE5-F5DCD305729C}" srcOrd="0" destOrd="0" presId="urn:microsoft.com/office/officeart/2018/2/layout/IconLabelList"/>
    <dgm:cxn modelId="{899B0E10-578F-411B-B1FF-FCA310323D22}" type="presOf" srcId="{0DAF30CE-5529-4CB7-A8F9-48156EBCF4B7}" destId="{234E91F5-9DAD-4621-9985-9D30B0052C64}" srcOrd="0" destOrd="0" presId="urn:microsoft.com/office/officeart/2018/2/layout/IconLabelList"/>
    <dgm:cxn modelId="{F1028358-42BD-4EFC-9093-BCA68AFDE54E}" srcId="{7EA4A1E8-C4D6-4F78-9F50-BA5123EECE76}" destId="{0DAF30CE-5529-4CB7-A8F9-48156EBCF4B7}" srcOrd="0" destOrd="0" parTransId="{2298A2E8-76C7-4D31-BAFC-584D73FBA217}" sibTransId="{255A02C4-6460-4461-A516-79346B1BEA56}"/>
    <dgm:cxn modelId="{F4156A8A-07B1-46D0-A587-BC8B7B46450A}" srcId="{7EA4A1E8-C4D6-4F78-9F50-BA5123EECE76}" destId="{7FCA0257-97ED-4A31-BC0D-BAB3FA9BB367}" srcOrd="2" destOrd="0" parTransId="{2962A5AA-B562-4709-B532-09DEB43B1E89}" sibTransId="{9A86F842-DCFF-4543-8E2A-8F31A0AF55CD}"/>
    <dgm:cxn modelId="{7EAE03A1-DB7A-4B32-90CF-824A14D6F28C}" type="presOf" srcId="{7FCA0257-97ED-4A31-BC0D-BAB3FA9BB367}" destId="{1BE6A8C6-8666-48ED-9C95-B326B906D7D2}" srcOrd="0" destOrd="0" presId="urn:microsoft.com/office/officeart/2018/2/layout/IconLabelList"/>
    <dgm:cxn modelId="{135E7EBC-47C1-4BB3-9927-DED63B795B52}" srcId="{7EA4A1E8-C4D6-4F78-9F50-BA5123EECE76}" destId="{9E011B62-28C1-4F4D-AF42-868C5825FCB8}" srcOrd="1" destOrd="0" parTransId="{094693F9-2D38-42AE-902D-C1962075CA02}" sibTransId="{58218694-B243-4078-87F9-CF41288BCA7E}"/>
    <dgm:cxn modelId="{5C9C69DA-78A4-4486-A0B6-0B5C3125E51C}" type="presOf" srcId="{9E011B62-28C1-4F4D-AF42-868C5825FCB8}" destId="{118FBAFB-69A7-420A-B579-B1F65228BB86}" srcOrd="0" destOrd="0" presId="urn:microsoft.com/office/officeart/2018/2/layout/IconLabelList"/>
    <dgm:cxn modelId="{33D7F55B-CD7E-4EB8-9AEC-F6DCACAA833C}" type="presParOf" srcId="{D52204C4-8BC7-4A3E-AFE5-F5DCD305729C}" destId="{E7529952-9530-466E-9ADC-284B35CCE32D}" srcOrd="0" destOrd="0" presId="urn:microsoft.com/office/officeart/2018/2/layout/IconLabelList"/>
    <dgm:cxn modelId="{37B6A905-C33C-4648-ACF8-B46029AC7A94}" type="presParOf" srcId="{E7529952-9530-466E-9ADC-284B35CCE32D}" destId="{3FC8D51E-FBD3-4D2A-9959-8B09B64FC62C}" srcOrd="0" destOrd="0" presId="urn:microsoft.com/office/officeart/2018/2/layout/IconLabelList"/>
    <dgm:cxn modelId="{A8111E68-86AC-4F44-84A5-FF90A3762797}" type="presParOf" srcId="{E7529952-9530-466E-9ADC-284B35CCE32D}" destId="{21CEE6CD-A0DE-4976-87D9-BF587873DBDF}" srcOrd="1" destOrd="0" presId="urn:microsoft.com/office/officeart/2018/2/layout/IconLabelList"/>
    <dgm:cxn modelId="{F76F1F75-75CD-4CFC-B55F-1344A2E03747}" type="presParOf" srcId="{E7529952-9530-466E-9ADC-284B35CCE32D}" destId="{234E91F5-9DAD-4621-9985-9D30B0052C64}" srcOrd="2" destOrd="0" presId="urn:microsoft.com/office/officeart/2018/2/layout/IconLabelList"/>
    <dgm:cxn modelId="{6FC78244-2285-4104-A33D-4DB0EA285E2F}" type="presParOf" srcId="{D52204C4-8BC7-4A3E-AFE5-F5DCD305729C}" destId="{2685B5B7-F07A-4AB9-91BE-88FC889A5142}" srcOrd="1" destOrd="0" presId="urn:microsoft.com/office/officeart/2018/2/layout/IconLabelList"/>
    <dgm:cxn modelId="{B8F85061-1818-4C1F-8347-779AE05D015F}" type="presParOf" srcId="{D52204C4-8BC7-4A3E-AFE5-F5DCD305729C}" destId="{138D8D7F-06F2-45C1-B6A4-FE0031CBDBD1}" srcOrd="2" destOrd="0" presId="urn:microsoft.com/office/officeart/2018/2/layout/IconLabelList"/>
    <dgm:cxn modelId="{98921D65-0E11-4485-9A3E-6881D5AC8EE0}" type="presParOf" srcId="{138D8D7F-06F2-45C1-B6A4-FE0031CBDBD1}" destId="{3E941999-8FF9-4281-97A6-1D497D72F482}" srcOrd="0" destOrd="0" presId="urn:microsoft.com/office/officeart/2018/2/layout/IconLabelList"/>
    <dgm:cxn modelId="{08435F5A-DB0C-44E8-A3B6-0A0D8AB706FA}" type="presParOf" srcId="{138D8D7F-06F2-45C1-B6A4-FE0031CBDBD1}" destId="{94ED9BEF-9F98-41DB-A66A-A18A1A71EFC4}" srcOrd="1" destOrd="0" presId="urn:microsoft.com/office/officeart/2018/2/layout/IconLabelList"/>
    <dgm:cxn modelId="{F340D12E-ABE2-4AA3-84DD-7983D5D0968A}" type="presParOf" srcId="{138D8D7F-06F2-45C1-B6A4-FE0031CBDBD1}" destId="{118FBAFB-69A7-420A-B579-B1F65228BB86}" srcOrd="2" destOrd="0" presId="urn:microsoft.com/office/officeart/2018/2/layout/IconLabelList"/>
    <dgm:cxn modelId="{707BF316-AEBB-45EB-AC90-F486747B1536}" type="presParOf" srcId="{D52204C4-8BC7-4A3E-AFE5-F5DCD305729C}" destId="{4F799EAE-4827-4EFD-8FA9-F28A643E9ECA}" srcOrd="3" destOrd="0" presId="urn:microsoft.com/office/officeart/2018/2/layout/IconLabelList"/>
    <dgm:cxn modelId="{06A248E1-9DDF-4E79-8096-D02EA509B30F}" type="presParOf" srcId="{D52204C4-8BC7-4A3E-AFE5-F5DCD305729C}" destId="{58AED9EC-7649-43EF-B551-39493BA0ED0F}" srcOrd="4" destOrd="0" presId="urn:microsoft.com/office/officeart/2018/2/layout/IconLabelList"/>
    <dgm:cxn modelId="{B2BEBA1E-9797-4FA6-B4FE-E8FD6D191F21}" type="presParOf" srcId="{58AED9EC-7649-43EF-B551-39493BA0ED0F}" destId="{83857B7B-3206-4587-A30F-4117A925197C}" srcOrd="0" destOrd="0" presId="urn:microsoft.com/office/officeart/2018/2/layout/IconLabelList"/>
    <dgm:cxn modelId="{30A064C4-521F-460F-88F6-22C481FDF506}" type="presParOf" srcId="{58AED9EC-7649-43EF-B551-39493BA0ED0F}" destId="{7B22F2F8-ED1D-4FAB-BC74-71810ED75B78}" srcOrd="1" destOrd="0" presId="urn:microsoft.com/office/officeart/2018/2/layout/IconLabelList"/>
    <dgm:cxn modelId="{782EFBF2-0B1F-4B44-850B-2CEFD2B9D474}" type="presParOf" srcId="{58AED9EC-7649-43EF-B551-39493BA0ED0F}" destId="{1BE6A8C6-8666-48ED-9C95-B326B906D7D2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FD8B86D-9EE6-49EE-AB40-29023522AED8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59D245E0-5C40-4968-8DE8-446CC4F63391}">
      <dgm:prSet/>
      <dgm:spPr/>
      <dgm:t>
        <a:bodyPr/>
        <a:lstStyle/>
        <a:p>
          <a:r>
            <a:rPr lang="en-SG"/>
            <a:t>Random Forest is the best ML Model for this Dataset</a:t>
          </a:r>
          <a:endParaRPr lang="en-US"/>
        </a:p>
      </dgm:t>
    </dgm:pt>
    <dgm:pt modelId="{837CBFD5-D573-4CE8-9308-03666DF6048C}" type="parTrans" cxnId="{53A771F1-CF72-4472-B890-17C6485D502C}">
      <dgm:prSet/>
      <dgm:spPr/>
      <dgm:t>
        <a:bodyPr/>
        <a:lstStyle/>
        <a:p>
          <a:endParaRPr lang="en-US"/>
        </a:p>
      </dgm:t>
    </dgm:pt>
    <dgm:pt modelId="{879B20DC-B396-4BDA-8A8D-079DB45C4ED8}" type="sibTrans" cxnId="{53A771F1-CF72-4472-B890-17C6485D502C}">
      <dgm:prSet/>
      <dgm:spPr/>
      <dgm:t>
        <a:bodyPr/>
        <a:lstStyle/>
        <a:p>
          <a:endParaRPr lang="en-US"/>
        </a:p>
      </dgm:t>
    </dgm:pt>
    <dgm:pt modelId="{9EBE61A4-32C4-47CD-9BAF-1348BF81A0AE}">
      <dgm:prSet/>
      <dgm:spPr/>
      <dgm:t>
        <a:bodyPr/>
        <a:lstStyle/>
        <a:p>
          <a:r>
            <a:rPr lang="en-SG"/>
            <a:t>In-Flight Wifi and Online Boarding are very important satisfaction factors</a:t>
          </a:r>
          <a:endParaRPr lang="en-US"/>
        </a:p>
      </dgm:t>
    </dgm:pt>
    <dgm:pt modelId="{DF843818-5D76-4262-84EE-1AF3927DCEC7}" type="parTrans" cxnId="{FA5D6328-0CAA-4C17-9925-C6DD47D192C7}">
      <dgm:prSet/>
      <dgm:spPr/>
      <dgm:t>
        <a:bodyPr/>
        <a:lstStyle/>
        <a:p>
          <a:endParaRPr lang="en-US"/>
        </a:p>
      </dgm:t>
    </dgm:pt>
    <dgm:pt modelId="{D275C9FB-2581-4670-95A4-DB4AF0FADFA8}" type="sibTrans" cxnId="{FA5D6328-0CAA-4C17-9925-C6DD47D192C7}">
      <dgm:prSet/>
      <dgm:spPr/>
      <dgm:t>
        <a:bodyPr/>
        <a:lstStyle/>
        <a:p>
          <a:endParaRPr lang="en-US"/>
        </a:p>
      </dgm:t>
    </dgm:pt>
    <dgm:pt modelId="{FD56F0D8-3515-4C6A-B1BE-C29DEA49F99F}">
      <dgm:prSet/>
      <dgm:spPr/>
      <dgm:t>
        <a:bodyPr/>
        <a:lstStyle/>
        <a:p>
          <a:r>
            <a:rPr lang="en-SG"/>
            <a:t>Passenger on personal travel have higher satisfaction compared to business travel</a:t>
          </a:r>
          <a:endParaRPr lang="en-US"/>
        </a:p>
      </dgm:t>
    </dgm:pt>
    <dgm:pt modelId="{D25016AD-549B-4259-940D-2611C24C571D}" type="parTrans" cxnId="{A86B85C8-6019-4E1D-BFA9-FEB45086F7D1}">
      <dgm:prSet/>
      <dgm:spPr/>
      <dgm:t>
        <a:bodyPr/>
        <a:lstStyle/>
        <a:p>
          <a:endParaRPr lang="en-US"/>
        </a:p>
      </dgm:t>
    </dgm:pt>
    <dgm:pt modelId="{30AC286E-B1B3-4E7F-93BF-6471C819C0AB}" type="sibTrans" cxnId="{A86B85C8-6019-4E1D-BFA9-FEB45086F7D1}">
      <dgm:prSet/>
      <dgm:spPr/>
      <dgm:t>
        <a:bodyPr/>
        <a:lstStyle/>
        <a:p>
          <a:endParaRPr lang="en-US"/>
        </a:p>
      </dgm:t>
    </dgm:pt>
    <dgm:pt modelId="{464E627B-A572-4F85-8161-1756D65FC970}">
      <dgm:prSet/>
      <dgm:spPr/>
      <dgm:t>
        <a:bodyPr/>
        <a:lstStyle/>
        <a:p>
          <a:r>
            <a:rPr lang="en-SG"/>
            <a:t>Business class passengers have higher satisfaction compared to both economy classes</a:t>
          </a:r>
          <a:endParaRPr lang="en-US"/>
        </a:p>
      </dgm:t>
    </dgm:pt>
    <dgm:pt modelId="{63E19264-86D4-43D3-8902-2F62942CC732}" type="parTrans" cxnId="{ED130013-2D5C-4D9B-93B8-5F130AEF092E}">
      <dgm:prSet/>
      <dgm:spPr/>
      <dgm:t>
        <a:bodyPr/>
        <a:lstStyle/>
        <a:p>
          <a:endParaRPr lang="en-US"/>
        </a:p>
      </dgm:t>
    </dgm:pt>
    <dgm:pt modelId="{99C33F0F-4B69-4F12-BCB5-30517F448193}" type="sibTrans" cxnId="{ED130013-2D5C-4D9B-93B8-5F130AEF092E}">
      <dgm:prSet/>
      <dgm:spPr/>
      <dgm:t>
        <a:bodyPr/>
        <a:lstStyle/>
        <a:p>
          <a:endParaRPr lang="en-US"/>
        </a:p>
      </dgm:t>
    </dgm:pt>
    <dgm:pt modelId="{3AAFA17E-447F-4AB3-9854-51C6C010CEAF}" type="pres">
      <dgm:prSet presAssocID="{AFD8B86D-9EE6-49EE-AB40-29023522AED8}" presName="root" presStyleCnt="0">
        <dgm:presLayoutVars>
          <dgm:dir/>
          <dgm:resizeHandles val="exact"/>
        </dgm:presLayoutVars>
      </dgm:prSet>
      <dgm:spPr/>
    </dgm:pt>
    <dgm:pt modelId="{29E0E6D5-8AFC-4506-B0FC-8938098BC4BF}" type="pres">
      <dgm:prSet presAssocID="{59D245E0-5C40-4968-8DE8-446CC4F63391}" presName="compNode" presStyleCnt="0"/>
      <dgm:spPr/>
    </dgm:pt>
    <dgm:pt modelId="{1943713D-BB10-4928-B4F3-7FD533679392}" type="pres">
      <dgm:prSet presAssocID="{59D245E0-5C40-4968-8DE8-446CC4F63391}" presName="bgRect" presStyleLbl="bgShp" presStyleIdx="0" presStyleCnt="4"/>
      <dgm:spPr/>
    </dgm:pt>
    <dgm:pt modelId="{3CFD8EBF-C089-4D2A-9BE4-E3BD9830A921}" type="pres">
      <dgm:prSet presAssocID="{59D245E0-5C40-4968-8DE8-446CC4F63391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E1C6493D-9181-4B51-A2FC-D6AB698AFFEB}" type="pres">
      <dgm:prSet presAssocID="{59D245E0-5C40-4968-8DE8-446CC4F63391}" presName="spaceRect" presStyleCnt="0"/>
      <dgm:spPr/>
    </dgm:pt>
    <dgm:pt modelId="{6C5AC306-096C-4DD2-A839-748C7B0A84D1}" type="pres">
      <dgm:prSet presAssocID="{59D245E0-5C40-4968-8DE8-446CC4F63391}" presName="parTx" presStyleLbl="revTx" presStyleIdx="0" presStyleCnt="4">
        <dgm:presLayoutVars>
          <dgm:chMax val="0"/>
          <dgm:chPref val="0"/>
        </dgm:presLayoutVars>
      </dgm:prSet>
      <dgm:spPr/>
    </dgm:pt>
    <dgm:pt modelId="{558F427C-C925-4E1B-A88D-78026531E8DE}" type="pres">
      <dgm:prSet presAssocID="{879B20DC-B396-4BDA-8A8D-079DB45C4ED8}" presName="sibTrans" presStyleCnt="0"/>
      <dgm:spPr/>
    </dgm:pt>
    <dgm:pt modelId="{7D30CB3A-E96D-408E-AF1E-90E070F0658C}" type="pres">
      <dgm:prSet presAssocID="{9EBE61A4-32C4-47CD-9BAF-1348BF81A0AE}" presName="compNode" presStyleCnt="0"/>
      <dgm:spPr/>
    </dgm:pt>
    <dgm:pt modelId="{8228B64F-3941-4E23-8B5C-EB8E04A642E6}" type="pres">
      <dgm:prSet presAssocID="{9EBE61A4-32C4-47CD-9BAF-1348BF81A0AE}" presName="bgRect" presStyleLbl="bgShp" presStyleIdx="1" presStyleCnt="4"/>
      <dgm:spPr/>
    </dgm:pt>
    <dgm:pt modelId="{FFED5972-E0BB-47EB-B1A7-BB1448E3F20E}" type="pres">
      <dgm:prSet presAssocID="{9EBE61A4-32C4-47CD-9BAF-1348BF81A0AE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ireless"/>
        </a:ext>
      </dgm:extLst>
    </dgm:pt>
    <dgm:pt modelId="{F42CBB8C-DC29-4850-B6B9-9A1B78B2A8C1}" type="pres">
      <dgm:prSet presAssocID="{9EBE61A4-32C4-47CD-9BAF-1348BF81A0AE}" presName="spaceRect" presStyleCnt="0"/>
      <dgm:spPr/>
    </dgm:pt>
    <dgm:pt modelId="{911B366A-73F7-4129-A851-9283FAB3E074}" type="pres">
      <dgm:prSet presAssocID="{9EBE61A4-32C4-47CD-9BAF-1348BF81A0AE}" presName="parTx" presStyleLbl="revTx" presStyleIdx="1" presStyleCnt="4">
        <dgm:presLayoutVars>
          <dgm:chMax val="0"/>
          <dgm:chPref val="0"/>
        </dgm:presLayoutVars>
      </dgm:prSet>
      <dgm:spPr/>
    </dgm:pt>
    <dgm:pt modelId="{2C4DEB7B-28BB-4EFD-9C14-8A2D5DC39AE9}" type="pres">
      <dgm:prSet presAssocID="{D275C9FB-2581-4670-95A4-DB4AF0FADFA8}" presName="sibTrans" presStyleCnt="0"/>
      <dgm:spPr/>
    </dgm:pt>
    <dgm:pt modelId="{74849636-0F22-483F-AFFE-A1B0F9438BB6}" type="pres">
      <dgm:prSet presAssocID="{FD56F0D8-3515-4C6A-B1BE-C29DEA49F99F}" presName="compNode" presStyleCnt="0"/>
      <dgm:spPr/>
    </dgm:pt>
    <dgm:pt modelId="{6258C0E6-2A48-46D5-A9FF-FCD52542ACA2}" type="pres">
      <dgm:prSet presAssocID="{FD56F0D8-3515-4C6A-B1BE-C29DEA49F99F}" presName="bgRect" presStyleLbl="bgShp" presStyleIdx="2" presStyleCnt="4"/>
      <dgm:spPr/>
    </dgm:pt>
    <dgm:pt modelId="{7CAFEEBA-DF40-488C-8F08-3FEA33A155C6}" type="pres">
      <dgm:prSet presAssocID="{FD56F0D8-3515-4C6A-B1BE-C29DEA49F99F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irplane"/>
        </a:ext>
      </dgm:extLst>
    </dgm:pt>
    <dgm:pt modelId="{E693251B-425A-4087-8272-D79F038A215B}" type="pres">
      <dgm:prSet presAssocID="{FD56F0D8-3515-4C6A-B1BE-C29DEA49F99F}" presName="spaceRect" presStyleCnt="0"/>
      <dgm:spPr/>
    </dgm:pt>
    <dgm:pt modelId="{40F6516B-E51E-47AF-A7AE-DE9F73C90DF6}" type="pres">
      <dgm:prSet presAssocID="{FD56F0D8-3515-4C6A-B1BE-C29DEA49F99F}" presName="parTx" presStyleLbl="revTx" presStyleIdx="2" presStyleCnt="4">
        <dgm:presLayoutVars>
          <dgm:chMax val="0"/>
          <dgm:chPref val="0"/>
        </dgm:presLayoutVars>
      </dgm:prSet>
      <dgm:spPr/>
    </dgm:pt>
    <dgm:pt modelId="{A5731F39-90FE-4222-BE0D-BEA32E30692E}" type="pres">
      <dgm:prSet presAssocID="{30AC286E-B1B3-4E7F-93BF-6471C819C0AB}" presName="sibTrans" presStyleCnt="0"/>
      <dgm:spPr/>
    </dgm:pt>
    <dgm:pt modelId="{23666EF1-3F94-4EBE-852D-C383A6D8B597}" type="pres">
      <dgm:prSet presAssocID="{464E627B-A572-4F85-8161-1756D65FC970}" presName="compNode" presStyleCnt="0"/>
      <dgm:spPr/>
    </dgm:pt>
    <dgm:pt modelId="{2B27E88F-0863-40A7-AE82-C15F054A628A}" type="pres">
      <dgm:prSet presAssocID="{464E627B-A572-4F85-8161-1756D65FC970}" presName="bgRect" presStyleLbl="bgShp" presStyleIdx="3" presStyleCnt="4"/>
      <dgm:spPr/>
    </dgm:pt>
    <dgm:pt modelId="{0022305A-7AE3-4CEA-8DBB-F4861E21E590}" type="pres">
      <dgm:prSet presAssocID="{464E627B-A572-4F85-8161-1756D65FC970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006EECAE-5D31-4134-B6F6-B5D92289A377}" type="pres">
      <dgm:prSet presAssocID="{464E627B-A572-4F85-8161-1756D65FC970}" presName="spaceRect" presStyleCnt="0"/>
      <dgm:spPr/>
    </dgm:pt>
    <dgm:pt modelId="{A402F205-D3A0-4EEC-B75B-F7402E7E2225}" type="pres">
      <dgm:prSet presAssocID="{464E627B-A572-4F85-8161-1756D65FC970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ED130013-2D5C-4D9B-93B8-5F130AEF092E}" srcId="{AFD8B86D-9EE6-49EE-AB40-29023522AED8}" destId="{464E627B-A572-4F85-8161-1756D65FC970}" srcOrd="3" destOrd="0" parTransId="{63E19264-86D4-43D3-8902-2F62942CC732}" sibTransId="{99C33F0F-4B69-4F12-BCB5-30517F448193}"/>
    <dgm:cxn modelId="{C1618E26-09B6-40F4-8872-E2754968D527}" type="presOf" srcId="{59D245E0-5C40-4968-8DE8-446CC4F63391}" destId="{6C5AC306-096C-4DD2-A839-748C7B0A84D1}" srcOrd="0" destOrd="0" presId="urn:microsoft.com/office/officeart/2018/2/layout/IconVerticalSolidList"/>
    <dgm:cxn modelId="{FA5D6328-0CAA-4C17-9925-C6DD47D192C7}" srcId="{AFD8B86D-9EE6-49EE-AB40-29023522AED8}" destId="{9EBE61A4-32C4-47CD-9BAF-1348BF81A0AE}" srcOrd="1" destOrd="0" parTransId="{DF843818-5D76-4262-84EE-1AF3927DCEC7}" sibTransId="{D275C9FB-2581-4670-95A4-DB4AF0FADFA8}"/>
    <dgm:cxn modelId="{E0A72729-9DEF-41B2-8695-A1D714A135A0}" type="presOf" srcId="{464E627B-A572-4F85-8161-1756D65FC970}" destId="{A402F205-D3A0-4EEC-B75B-F7402E7E2225}" srcOrd="0" destOrd="0" presId="urn:microsoft.com/office/officeart/2018/2/layout/IconVerticalSolidList"/>
    <dgm:cxn modelId="{49879F46-C0AF-4D71-8243-F2E7B8C11805}" type="presOf" srcId="{AFD8B86D-9EE6-49EE-AB40-29023522AED8}" destId="{3AAFA17E-447F-4AB3-9854-51C6C010CEAF}" srcOrd="0" destOrd="0" presId="urn:microsoft.com/office/officeart/2018/2/layout/IconVerticalSolidList"/>
    <dgm:cxn modelId="{0E351855-60C0-4503-A0E7-FF3B422A455D}" type="presOf" srcId="{9EBE61A4-32C4-47CD-9BAF-1348BF81A0AE}" destId="{911B366A-73F7-4129-A851-9283FAB3E074}" srcOrd="0" destOrd="0" presId="urn:microsoft.com/office/officeart/2018/2/layout/IconVerticalSolidList"/>
    <dgm:cxn modelId="{A86B85C8-6019-4E1D-BFA9-FEB45086F7D1}" srcId="{AFD8B86D-9EE6-49EE-AB40-29023522AED8}" destId="{FD56F0D8-3515-4C6A-B1BE-C29DEA49F99F}" srcOrd="2" destOrd="0" parTransId="{D25016AD-549B-4259-940D-2611C24C571D}" sibTransId="{30AC286E-B1B3-4E7F-93BF-6471C819C0AB}"/>
    <dgm:cxn modelId="{896224DF-F4FB-4A62-9AF6-A242B2E088AA}" type="presOf" srcId="{FD56F0D8-3515-4C6A-B1BE-C29DEA49F99F}" destId="{40F6516B-E51E-47AF-A7AE-DE9F73C90DF6}" srcOrd="0" destOrd="0" presId="urn:microsoft.com/office/officeart/2018/2/layout/IconVerticalSolidList"/>
    <dgm:cxn modelId="{53A771F1-CF72-4472-B890-17C6485D502C}" srcId="{AFD8B86D-9EE6-49EE-AB40-29023522AED8}" destId="{59D245E0-5C40-4968-8DE8-446CC4F63391}" srcOrd="0" destOrd="0" parTransId="{837CBFD5-D573-4CE8-9308-03666DF6048C}" sibTransId="{879B20DC-B396-4BDA-8A8D-079DB45C4ED8}"/>
    <dgm:cxn modelId="{58462B31-71AE-413F-B321-7D9B6111AFC9}" type="presParOf" srcId="{3AAFA17E-447F-4AB3-9854-51C6C010CEAF}" destId="{29E0E6D5-8AFC-4506-B0FC-8938098BC4BF}" srcOrd="0" destOrd="0" presId="urn:microsoft.com/office/officeart/2018/2/layout/IconVerticalSolidList"/>
    <dgm:cxn modelId="{20CC19F0-5AE2-427D-B849-8DDC82ACCFED}" type="presParOf" srcId="{29E0E6D5-8AFC-4506-B0FC-8938098BC4BF}" destId="{1943713D-BB10-4928-B4F3-7FD533679392}" srcOrd="0" destOrd="0" presId="urn:microsoft.com/office/officeart/2018/2/layout/IconVerticalSolidList"/>
    <dgm:cxn modelId="{8B135191-AAE3-4B5A-A777-42269AAE356A}" type="presParOf" srcId="{29E0E6D5-8AFC-4506-B0FC-8938098BC4BF}" destId="{3CFD8EBF-C089-4D2A-9BE4-E3BD9830A921}" srcOrd="1" destOrd="0" presId="urn:microsoft.com/office/officeart/2018/2/layout/IconVerticalSolidList"/>
    <dgm:cxn modelId="{AD58B487-5DFA-4D76-A769-D02F396BC840}" type="presParOf" srcId="{29E0E6D5-8AFC-4506-B0FC-8938098BC4BF}" destId="{E1C6493D-9181-4B51-A2FC-D6AB698AFFEB}" srcOrd="2" destOrd="0" presId="urn:microsoft.com/office/officeart/2018/2/layout/IconVerticalSolidList"/>
    <dgm:cxn modelId="{F4754C48-510E-4925-9614-BC46278335F8}" type="presParOf" srcId="{29E0E6D5-8AFC-4506-B0FC-8938098BC4BF}" destId="{6C5AC306-096C-4DD2-A839-748C7B0A84D1}" srcOrd="3" destOrd="0" presId="urn:microsoft.com/office/officeart/2018/2/layout/IconVerticalSolidList"/>
    <dgm:cxn modelId="{A2EBDEB2-52CE-4292-9E73-263F88B718F6}" type="presParOf" srcId="{3AAFA17E-447F-4AB3-9854-51C6C010CEAF}" destId="{558F427C-C925-4E1B-A88D-78026531E8DE}" srcOrd="1" destOrd="0" presId="urn:microsoft.com/office/officeart/2018/2/layout/IconVerticalSolidList"/>
    <dgm:cxn modelId="{5C4C4766-EBA8-45DF-923F-B6CB38EADB51}" type="presParOf" srcId="{3AAFA17E-447F-4AB3-9854-51C6C010CEAF}" destId="{7D30CB3A-E96D-408E-AF1E-90E070F0658C}" srcOrd="2" destOrd="0" presId="urn:microsoft.com/office/officeart/2018/2/layout/IconVerticalSolidList"/>
    <dgm:cxn modelId="{BD5AF8DF-11EC-4A70-922D-6F19D02212B1}" type="presParOf" srcId="{7D30CB3A-E96D-408E-AF1E-90E070F0658C}" destId="{8228B64F-3941-4E23-8B5C-EB8E04A642E6}" srcOrd="0" destOrd="0" presId="urn:microsoft.com/office/officeart/2018/2/layout/IconVerticalSolidList"/>
    <dgm:cxn modelId="{4E8756F1-C2F7-4DD6-B447-C5D294630B08}" type="presParOf" srcId="{7D30CB3A-E96D-408E-AF1E-90E070F0658C}" destId="{FFED5972-E0BB-47EB-B1A7-BB1448E3F20E}" srcOrd="1" destOrd="0" presId="urn:microsoft.com/office/officeart/2018/2/layout/IconVerticalSolidList"/>
    <dgm:cxn modelId="{25905A98-354B-4E24-9090-56E5C83B0F12}" type="presParOf" srcId="{7D30CB3A-E96D-408E-AF1E-90E070F0658C}" destId="{F42CBB8C-DC29-4850-B6B9-9A1B78B2A8C1}" srcOrd="2" destOrd="0" presId="urn:microsoft.com/office/officeart/2018/2/layout/IconVerticalSolidList"/>
    <dgm:cxn modelId="{9231E4CE-7A93-403A-9B27-F5F94E54B731}" type="presParOf" srcId="{7D30CB3A-E96D-408E-AF1E-90E070F0658C}" destId="{911B366A-73F7-4129-A851-9283FAB3E074}" srcOrd="3" destOrd="0" presId="urn:microsoft.com/office/officeart/2018/2/layout/IconVerticalSolidList"/>
    <dgm:cxn modelId="{98CC75C8-CA47-406A-A273-9F7B0AFCFDB6}" type="presParOf" srcId="{3AAFA17E-447F-4AB3-9854-51C6C010CEAF}" destId="{2C4DEB7B-28BB-4EFD-9C14-8A2D5DC39AE9}" srcOrd="3" destOrd="0" presId="urn:microsoft.com/office/officeart/2018/2/layout/IconVerticalSolidList"/>
    <dgm:cxn modelId="{926E13F9-F9AC-4D77-A499-40D9E8B76B33}" type="presParOf" srcId="{3AAFA17E-447F-4AB3-9854-51C6C010CEAF}" destId="{74849636-0F22-483F-AFFE-A1B0F9438BB6}" srcOrd="4" destOrd="0" presId="urn:microsoft.com/office/officeart/2018/2/layout/IconVerticalSolidList"/>
    <dgm:cxn modelId="{30DEA90C-33E7-4999-9782-CD436C302B01}" type="presParOf" srcId="{74849636-0F22-483F-AFFE-A1B0F9438BB6}" destId="{6258C0E6-2A48-46D5-A9FF-FCD52542ACA2}" srcOrd="0" destOrd="0" presId="urn:microsoft.com/office/officeart/2018/2/layout/IconVerticalSolidList"/>
    <dgm:cxn modelId="{849387D4-96D6-4E67-84DB-E3B99EAC7A74}" type="presParOf" srcId="{74849636-0F22-483F-AFFE-A1B0F9438BB6}" destId="{7CAFEEBA-DF40-488C-8F08-3FEA33A155C6}" srcOrd="1" destOrd="0" presId="urn:microsoft.com/office/officeart/2018/2/layout/IconVerticalSolidList"/>
    <dgm:cxn modelId="{A68C9995-2C28-46B5-BF2D-1AE2AA9856E4}" type="presParOf" srcId="{74849636-0F22-483F-AFFE-A1B0F9438BB6}" destId="{E693251B-425A-4087-8272-D79F038A215B}" srcOrd="2" destOrd="0" presId="urn:microsoft.com/office/officeart/2018/2/layout/IconVerticalSolidList"/>
    <dgm:cxn modelId="{61513E28-F311-47FA-AF25-9D72E4DEACD5}" type="presParOf" srcId="{74849636-0F22-483F-AFFE-A1B0F9438BB6}" destId="{40F6516B-E51E-47AF-A7AE-DE9F73C90DF6}" srcOrd="3" destOrd="0" presId="urn:microsoft.com/office/officeart/2018/2/layout/IconVerticalSolidList"/>
    <dgm:cxn modelId="{CE99B2B7-1C90-4735-A495-153D91F3F764}" type="presParOf" srcId="{3AAFA17E-447F-4AB3-9854-51C6C010CEAF}" destId="{A5731F39-90FE-4222-BE0D-BEA32E30692E}" srcOrd="5" destOrd="0" presId="urn:microsoft.com/office/officeart/2018/2/layout/IconVerticalSolidList"/>
    <dgm:cxn modelId="{AF92AFDE-E082-4A5D-8923-3FDC4BB0AE00}" type="presParOf" srcId="{3AAFA17E-447F-4AB3-9854-51C6C010CEAF}" destId="{23666EF1-3F94-4EBE-852D-C383A6D8B597}" srcOrd="6" destOrd="0" presId="urn:microsoft.com/office/officeart/2018/2/layout/IconVerticalSolidList"/>
    <dgm:cxn modelId="{A78B27B8-64D0-42E7-A938-EE06D94808C2}" type="presParOf" srcId="{23666EF1-3F94-4EBE-852D-C383A6D8B597}" destId="{2B27E88F-0863-40A7-AE82-C15F054A628A}" srcOrd="0" destOrd="0" presId="urn:microsoft.com/office/officeart/2018/2/layout/IconVerticalSolidList"/>
    <dgm:cxn modelId="{CCB01600-A033-41B8-BE03-30FD87D5181D}" type="presParOf" srcId="{23666EF1-3F94-4EBE-852D-C383A6D8B597}" destId="{0022305A-7AE3-4CEA-8DBB-F4861E21E590}" srcOrd="1" destOrd="0" presId="urn:microsoft.com/office/officeart/2018/2/layout/IconVerticalSolidList"/>
    <dgm:cxn modelId="{61BD509B-2A60-4E03-88F9-48D7C56668FD}" type="presParOf" srcId="{23666EF1-3F94-4EBE-852D-C383A6D8B597}" destId="{006EECAE-5D31-4134-B6F6-B5D92289A377}" srcOrd="2" destOrd="0" presId="urn:microsoft.com/office/officeart/2018/2/layout/IconVerticalSolidList"/>
    <dgm:cxn modelId="{B32BFD98-B61B-45B3-87C3-B16402604E97}" type="presParOf" srcId="{23666EF1-3F94-4EBE-852D-C383A6D8B597}" destId="{A402F205-D3A0-4EEC-B75B-F7402E7E2225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FC8D51E-FBD3-4D2A-9959-8B09B64FC62C}">
      <dsp:nvSpPr>
        <dsp:cNvPr id="0" name=""/>
        <dsp:cNvSpPr/>
      </dsp:nvSpPr>
      <dsp:spPr>
        <a:xfrm>
          <a:off x="975923" y="625334"/>
          <a:ext cx="1458980" cy="145898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4E91F5-9DAD-4621-9985-9D30B0052C64}">
      <dsp:nvSpPr>
        <dsp:cNvPr id="0" name=""/>
        <dsp:cNvSpPr/>
      </dsp:nvSpPr>
      <dsp:spPr>
        <a:xfrm>
          <a:off x="84324" y="2468946"/>
          <a:ext cx="324217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2000" kern="1200"/>
            <a:t>Model: Decision tree, Random Forest</a:t>
          </a:r>
          <a:endParaRPr lang="en-US" sz="2000" kern="1200"/>
        </a:p>
      </dsp:txBody>
      <dsp:txXfrm>
        <a:off x="84324" y="2468946"/>
        <a:ext cx="3242179" cy="720000"/>
      </dsp:txXfrm>
    </dsp:sp>
    <dsp:sp modelId="{3E941999-8FF9-4281-97A6-1D497D72F482}">
      <dsp:nvSpPr>
        <dsp:cNvPr id="0" name=""/>
        <dsp:cNvSpPr/>
      </dsp:nvSpPr>
      <dsp:spPr>
        <a:xfrm>
          <a:off x="4785484" y="625334"/>
          <a:ext cx="1458980" cy="145898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8FBAFB-69A7-420A-B579-B1F65228BB86}">
      <dsp:nvSpPr>
        <dsp:cNvPr id="0" name=""/>
        <dsp:cNvSpPr/>
      </dsp:nvSpPr>
      <dsp:spPr>
        <a:xfrm>
          <a:off x="3893885" y="2468946"/>
          <a:ext cx="324217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2000" kern="1200"/>
            <a:t>Metric: F1-Score</a:t>
          </a:r>
          <a:endParaRPr lang="en-US" sz="2000" kern="1200"/>
        </a:p>
      </dsp:txBody>
      <dsp:txXfrm>
        <a:off x="3893885" y="2468946"/>
        <a:ext cx="3242179" cy="720000"/>
      </dsp:txXfrm>
    </dsp:sp>
    <dsp:sp modelId="{83857B7B-3206-4587-A30F-4117A925197C}">
      <dsp:nvSpPr>
        <dsp:cNvPr id="0" name=""/>
        <dsp:cNvSpPr/>
      </dsp:nvSpPr>
      <dsp:spPr>
        <a:xfrm>
          <a:off x="8595045" y="625334"/>
          <a:ext cx="1458980" cy="145898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E6A8C6-8666-48ED-9C95-B326B906D7D2}">
      <dsp:nvSpPr>
        <dsp:cNvPr id="0" name=""/>
        <dsp:cNvSpPr/>
      </dsp:nvSpPr>
      <dsp:spPr>
        <a:xfrm>
          <a:off x="7703446" y="2468946"/>
          <a:ext cx="324217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2000" kern="1200" dirty="0"/>
            <a:t>Tools: Pandas, Matplotlib, scikit-learn, etc</a:t>
          </a:r>
          <a:endParaRPr lang="en-US" sz="2000" kern="1200" dirty="0"/>
        </a:p>
      </dsp:txBody>
      <dsp:txXfrm>
        <a:off x="7703446" y="2468946"/>
        <a:ext cx="3242179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943713D-BB10-4928-B4F3-7FD533679392}">
      <dsp:nvSpPr>
        <dsp:cNvPr id="0" name=""/>
        <dsp:cNvSpPr/>
      </dsp:nvSpPr>
      <dsp:spPr>
        <a:xfrm>
          <a:off x="0" y="1954"/>
          <a:ext cx="7012370" cy="990573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CFD8EBF-C089-4D2A-9BE4-E3BD9830A921}">
      <dsp:nvSpPr>
        <dsp:cNvPr id="0" name=""/>
        <dsp:cNvSpPr/>
      </dsp:nvSpPr>
      <dsp:spPr>
        <a:xfrm>
          <a:off x="299648" y="224833"/>
          <a:ext cx="544815" cy="54481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C5AC306-096C-4DD2-A839-748C7B0A84D1}">
      <dsp:nvSpPr>
        <dsp:cNvPr id="0" name=""/>
        <dsp:cNvSpPr/>
      </dsp:nvSpPr>
      <dsp:spPr>
        <a:xfrm>
          <a:off x="1144111" y="1954"/>
          <a:ext cx="5868258" cy="9905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4836" tIns="104836" rIns="104836" bIns="104836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900" kern="1200"/>
            <a:t>Random Forest is the best ML Model for this Dataset</a:t>
          </a:r>
          <a:endParaRPr lang="en-US" sz="1900" kern="1200"/>
        </a:p>
      </dsp:txBody>
      <dsp:txXfrm>
        <a:off x="1144111" y="1954"/>
        <a:ext cx="5868258" cy="990573"/>
      </dsp:txXfrm>
    </dsp:sp>
    <dsp:sp modelId="{8228B64F-3941-4E23-8B5C-EB8E04A642E6}">
      <dsp:nvSpPr>
        <dsp:cNvPr id="0" name=""/>
        <dsp:cNvSpPr/>
      </dsp:nvSpPr>
      <dsp:spPr>
        <a:xfrm>
          <a:off x="0" y="1240170"/>
          <a:ext cx="7012370" cy="990573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FED5972-E0BB-47EB-B1A7-BB1448E3F20E}">
      <dsp:nvSpPr>
        <dsp:cNvPr id="0" name=""/>
        <dsp:cNvSpPr/>
      </dsp:nvSpPr>
      <dsp:spPr>
        <a:xfrm>
          <a:off x="299648" y="1463049"/>
          <a:ext cx="544815" cy="54481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1B366A-73F7-4129-A851-9283FAB3E074}">
      <dsp:nvSpPr>
        <dsp:cNvPr id="0" name=""/>
        <dsp:cNvSpPr/>
      </dsp:nvSpPr>
      <dsp:spPr>
        <a:xfrm>
          <a:off x="1144111" y="1240170"/>
          <a:ext cx="5868258" cy="9905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4836" tIns="104836" rIns="104836" bIns="104836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900" kern="1200"/>
            <a:t>In-Flight Wifi and Online Boarding are very important satisfaction factors</a:t>
          </a:r>
          <a:endParaRPr lang="en-US" sz="1900" kern="1200"/>
        </a:p>
      </dsp:txBody>
      <dsp:txXfrm>
        <a:off x="1144111" y="1240170"/>
        <a:ext cx="5868258" cy="990573"/>
      </dsp:txXfrm>
    </dsp:sp>
    <dsp:sp modelId="{6258C0E6-2A48-46D5-A9FF-FCD52542ACA2}">
      <dsp:nvSpPr>
        <dsp:cNvPr id="0" name=""/>
        <dsp:cNvSpPr/>
      </dsp:nvSpPr>
      <dsp:spPr>
        <a:xfrm>
          <a:off x="0" y="2478387"/>
          <a:ext cx="7012370" cy="990573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AFEEBA-DF40-488C-8F08-3FEA33A155C6}">
      <dsp:nvSpPr>
        <dsp:cNvPr id="0" name=""/>
        <dsp:cNvSpPr/>
      </dsp:nvSpPr>
      <dsp:spPr>
        <a:xfrm>
          <a:off x="299648" y="2701266"/>
          <a:ext cx="544815" cy="54481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F6516B-E51E-47AF-A7AE-DE9F73C90DF6}">
      <dsp:nvSpPr>
        <dsp:cNvPr id="0" name=""/>
        <dsp:cNvSpPr/>
      </dsp:nvSpPr>
      <dsp:spPr>
        <a:xfrm>
          <a:off x="1144111" y="2478387"/>
          <a:ext cx="5868258" cy="9905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4836" tIns="104836" rIns="104836" bIns="104836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900" kern="1200"/>
            <a:t>Passenger on personal travel have higher satisfaction compared to business travel</a:t>
          </a:r>
          <a:endParaRPr lang="en-US" sz="1900" kern="1200"/>
        </a:p>
      </dsp:txBody>
      <dsp:txXfrm>
        <a:off x="1144111" y="2478387"/>
        <a:ext cx="5868258" cy="990573"/>
      </dsp:txXfrm>
    </dsp:sp>
    <dsp:sp modelId="{2B27E88F-0863-40A7-AE82-C15F054A628A}">
      <dsp:nvSpPr>
        <dsp:cNvPr id="0" name=""/>
        <dsp:cNvSpPr/>
      </dsp:nvSpPr>
      <dsp:spPr>
        <a:xfrm>
          <a:off x="0" y="3716603"/>
          <a:ext cx="7012370" cy="990573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022305A-7AE3-4CEA-8DBB-F4861E21E590}">
      <dsp:nvSpPr>
        <dsp:cNvPr id="0" name=""/>
        <dsp:cNvSpPr/>
      </dsp:nvSpPr>
      <dsp:spPr>
        <a:xfrm>
          <a:off x="299648" y="3939482"/>
          <a:ext cx="544815" cy="54481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02F205-D3A0-4EEC-B75B-F7402E7E2225}">
      <dsp:nvSpPr>
        <dsp:cNvPr id="0" name=""/>
        <dsp:cNvSpPr/>
      </dsp:nvSpPr>
      <dsp:spPr>
        <a:xfrm>
          <a:off x="1144111" y="3716603"/>
          <a:ext cx="5868258" cy="9905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4836" tIns="104836" rIns="104836" bIns="104836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900" kern="1200"/>
            <a:t>Business class passengers have higher satisfaction compared to both economy classes</a:t>
          </a:r>
          <a:endParaRPr lang="en-US" sz="1900" kern="1200"/>
        </a:p>
      </dsp:txBody>
      <dsp:txXfrm>
        <a:off x="1144111" y="3716603"/>
        <a:ext cx="5868258" cy="99057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1/28/2022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8316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1/28/2022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85105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1/28/2022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35236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1/28/2022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62833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1/28/2022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62643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1/28/2022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01028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1/28/2022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692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1/28/2022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66222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1/28/2022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6916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1/28/2022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76158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1/28/2022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5526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1/28/2022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936876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44" r:id="rId6"/>
    <p:sldLayoutId id="2147483740" r:id="rId7"/>
    <p:sldLayoutId id="2147483741" r:id="rId8"/>
    <p:sldLayoutId id="2147483742" r:id="rId9"/>
    <p:sldLayoutId id="2147483743" r:id="rId10"/>
    <p:sldLayoutId id="2147483745" r:id="rId11"/>
  </p:sldLayoutIdLst>
  <p:hf sldNum="0" hdr="0" ftr="0" dt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44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2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lnSpc>
          <a:spcPct val="12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lnSpc>
          <a:spcPct val="12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lnSpc>
          <a:spcPct val="12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lnSpc>
          <a:spcPct val="12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FA8F66-3B85-411D-A2A6-A50DF3026D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world map made of pins and strings">
            <a:extLst>
              <a:ext uri="{FF2B5EF4-FFF2-40B4-BE49-F238E27FC236}">
                <a16:creationId xmlns:a16="http://schemas.microsoft.com/office/drawing/2014/main" id="{A3C1A162-6AB1-4F03-8824-1EC4D3E49C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30"/>
          <a:stretch/>
        </p:blipFill>
        <p:spPr>
          <a:xfrm>
            <a:off x="20" y="0"/>
            <a:ext cx="12191980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695E25C-06E7-4082-BE92-B571B616BC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285571"/>
            <a:ext cx="11265408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64BD7DF-F4BB-427F-B4F6-6DC83A59AA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732" y="4428067"/>
            <a:ext cx="11260667" cy="1962497"/>
          </a:xfrm>
          <a:prstGeom prst="rect">
            <a:avLst/>
          </a:prstGeom>
          <a:solidFill>
            <a:srgbClr val="465359">
              <a:alpha val="97000"/>
            </a:srgb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CF29E0-73C1-47C7-B947-643AB23FF0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599" y="4572000"/>
            <a:ext cx="10965141" cy="895244"/>
          </a:xfrm>
        </p:spPr>
        <p:txBody>
          <a:bodyPr>
            <a:normAutofit/>
          </a:bodyPr>
          <a:lstStyle/>
          <a:p>
            <a:r>
              <a:rPr lang="en-SG" sz="4000" dirty="0">
                <a:solidFill>
                  <a:srgbClr val="FFFFFF"/>
                </a:solidFill>
              </a:rPr>
              <a:t>Capstone 4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00D2A40-4143-4B6F-AA95-1505DCDDD8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598" y="5467246"/>
            <a:ext cx="10965142" cy="484822"/>
          </a:xfrm>
        </p:spPr>
        <p:txBody>
          <a:bodyPr>
            <a:normAutofit/>
          </a:bodyPr>
          <a:lstStyle/>
          <a:p>
            <a:r>
              <a:rPr lang="en-SG" dirty="0">
                <a:solidFill>
                  <a:srgbClr val="FFFFFF">
                    <a:alpha val="75000"/>
                  </a:srgbClr>
                </a:solidFill>
              </a:rPr>
              <a:t>Airline Passenger Satisfaction</a:t>
            </a:r>
          </a:p>
        </p:txBody>
      </p:sp>
    </p:spTree>
    <p:extLst>
      <p:ext uri="{BB962C8B-B14F-4D97-AF65-F5344CB8AC3E}">
        <p14:creationId xmlns:p14="http://schemas.microsoft.com/office/powerpoint/2010/main" val="36231746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32">
            <a:extLst>
              <a:ext uri="{FF2B5EF4-FFF2-40B4-BE49-F238E27FC236}">
                <a16:creationId xmlns:a16="http://schemas.microsoft.com/office/drawing/2014/main" id="{E9751CB9-7B25-4EB8-9A6F-82F822549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34">
            <a:extLst>
              <a:ext uri="{FF2B5EF4-FFF2-40B4-BE49-F238E27FC236}">
                <a16:creationId xmlns:a16="http://schemas.microsoft.com/office/drawing/2014/main" id="{E1317383-CF3B-4B02-9512-BECBEF6362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5" name="Rectangle 36">
            <a:extLst>
              <a:ext uri="{FF2B5EF4-FFF2-40B4-BE49-F238E27FC236}">
                <a16:creationId xmlns:a16="http://schemas.microsoft.com/office/drawing/2014/main" id="{B1D4C7A0-6DF2-4F2D-A45D-F111582974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6" name="Rectangle 38">
            <a:extLst>
              <a:ext uri="{FF2B5EF4-FFF2-40B4-BE49-F238E27FC236}">
                <a16:creationId xmlns:a16="http://schemas.microsoft.com/office/drawing/2014/main" id="{DBF3943D-BCB6-4B31-809D-A005686483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7" name="Rectangle 40">
            <a:extLst>
              <a:ext uri="{FF2B5EF4-FFF2-40B4-BE49-F238E27FC236}">
                <a16:creationId xmlns:a16="http://schemas.microsoft.com/office/drawing/2014/main" id="{39373A6F-2E1F-4613-8E1D-D68057D29F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2377" y="601200"/>
            <a:ext cx="3707477" cy="562497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098AF7-CFF2-4890-8B79-A374E02F3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255" y="702155"/>
            <a:ext cx="3409783" cy="1300365"/>
          </a:xfrm>
        </p:spPr>
        <p:txBody>
          <a:bodyPr>
            <a:normAutofit/>
          </a:bodyPr>
          <a:lstStyle/>
          <a:p>
            <a:r>
              <a:rPr lang="en-SG" dirty="0">
                <a:solidFill>
                  <a:srgbClr val="FFFFFF"/>
                </a:solidFill>
              </a:rPr>
              <a:t>ML Model Training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7D964-2457-4386-A1F6-672714AEE4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1255" y="2177142"/>
            <a:ext cx="3409782" cy="3823607"/>
          </a:xfrm>
        </p:spPr>
        <p:txBody>
          <a:bodyPr>
            <a:normAutofit/>
          </a:bodyPr>
          <a:lstStyle/>
          <a:p>
            <a:pPr lvl="1"/>
            <a:r>
              <a:rPr lang="en-SG" dirty="0">
                <a:solidFill>
                  <a:srgbClr val="FFFFFF"/>
                </a:solidFill>
              </a:rPr>
              <a:t>Main Training Model</a:t>
            </a:r>
          </a:p>
          <a:p>
            <a:pPr lvl="2">
              <a:buFont typeface="+mj-lt"/>
              <a:buAutoNum type="arabicPeriod"/>
            </a:pPr>
            <a:r>
              <a:rPr lang="en-SG" dirty="0">
                <a:solidFill>
                  <a:srgbClr val="FFFFFF"/>
                </a:solidFill>
              </a:rPr>
              <a:t>Decision Tree</a:t>
            </a:r>
          </a:p>
          <a:p>
            <a:pPr lvl="2">
              <a:buFont typeface="+mj-lt"/>
              <a:buAutoNum type="arabicPeriod"/>
            </a:pPr>
            <a:r>
              <a:rPr lang="en-SG" dirty="0">
                <a:solidFill>
                  <a:srgbClr val="FFFFFF"/>
                </a:solidFill>
              </a:rPr>
              <a:t>Random Forest</a:t>
            </a:r>
          </a:p>
          <a:p>
            <a:pPr lvl="1"/>
            <a:r>
              <a:rPr lang="en-SG" dirty="0">
                <a:solidFill>
                  <a:srgbClr val="FFFFFF"/>
                </a:solidFill>
              </a:rPr>
              <a:t> Alternative (“Trying Out”) Model</a:t>
            </a:r>
          </a:p>
          <a:p>
            <a:pPr lvl="2">
              <a:buFont typeface="+mj-lt"/>
              <a:buAutoNum type="arabicPeriod"/>
            </a:pPr>
            <a:r>
              <a:rPr lang="en-SG" dirty="0">
                <a:solidFill>
                  <a:srgbClr val="FFFFFF"/>
                </a:solidFill>
              </a:rPr>
              <a:t>SVM</a:t>
            </a:r>
          </a:p>
          <a:p>
            <a:pPr lvl="2">
              <a:buFont typeface="+mj-lt"/>
              <a:buAutoNum type="arabicPeriod"/>
            </a:pPr>
            <a:r>
              <a:rPr lang="en-SG" dirty="0">
                <a:solidFill>
                  <a:srgbClr val="FFFFFF"/>
                </a:solidFill>
              </a:rPr>
              <a:t>Logistic Regression</a:t>
            </a:r>
          </a:p>
          <a:p>
            <a:endParaRPr lang="en-SG" dirty="0">
              <a:solidFill>
                <a:srgbClr val="FFFFFF"/>
              </a:solidFill>
            </a:endParaRPr>
          </a:p>
        </p:txBody>
      </p:sp>
      <p:pic>
        <p:nvPicPr>
          <p:cNvPr id="5" name="Picture 4" descr="Chart, bubble chart&#10;&#10;Description automatically generated">
            <a:extLst>
              <a:ext uri="{FF2B5EF4-FFF2-40B4-BE49-F238E27FC236}">
                <a16:creationId xmlns:a16="http://schemas.microsoft.com/office/drawing/2014/main" id="{7FC8EC87-FFC9-4DA7-8EDC-48E55C0455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999" r="486"/>
          <a:stretch/>
        </p:blipFill>
        <p:spPr>
          <a:xfrm>
            <a:off x="4788261" y="936141"/>
            <a:ext cx="6439443" cy="4968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9106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Rectangle 85">
            <a:extLst>
              <a:ext uri="{FF2B5EF4-FFF2-40B4-BE49-F238E27FC236}">
                <a16:creationId xmlns:a16="http://schemas.microsoft.com/office/drawing/2014/main" id="{910015B9-6046-41B8-83BD-71778D2F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53908232-52E2-4794-A6C1-54300FB989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D2B9299F-BED7-44C5-9CC5-E542F9193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E9DDF273-E040-4765-AD05-872458E137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875485B9-8EE1-447A-9C08-F7D6B532A8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B963707F-B98C-4143-AFCF-D6B56C975C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4059" y="457200"/>
            <a:ext cx="5010912" cy="9144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88D2DFBB-460D-4ECB-BD76-509C99DAD6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5583" y="601197"/>
            <a:ext cx="5009388" cy="5789368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1741F6-3124-470A-A41C-277848CB7F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126" y="1419225"/>
            <a:ext cx="4320227" cy="239511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ML Model Training</a:t>
            </a:r>
            <a:br>
              <a:rPr lang="en-US" sz="4000">
                <a:solidFill>
                  <a:srgbClr val="FFFFFF"/>
                </a:solidFill>
              </a:rPr>
            </a:br>
            <a:endParaRPr lang="en-US" sz="4000">
              <a:solidFill>
                <a:srgbClr val="FFFFFF"/>
              </a:solidFill>
            </a:endParaRPr>
          </a:p>
        </p:txBody>
      </p:sp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3DE68624-3105-4AD3-91F1-425CE4583E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415" r="-1" b="-1"/>
          <a:stretch/>
        </p:blipFill>
        <p:spPr>
          <a:xfrm>
            <a:off x="6241526" y="3429000"/>
            <a:ext cx="4325980" cy="2727770"/>
          </a:xfrm>
          <a:prstGeom prst="rect">
            <a:avLst/>
          </a:prstGeom>
        </p:spPr>
      </p:pic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02018F0D-BD02-4300-85AC-53BA778C8F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382"/>
          <a:stretch/>
        </p:blipFill>
        <p:spPr>
          <a:xfrm>
            <a:off x="6215861" y="453643"/>
            <a:ext cx="4351645" cy="2749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967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1BB56EB9-078F-4952-AC1F-149C7A0AE4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3772EE4-ED5E-4D3A-A306-B22CF8667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601200"/>
            <a:ext cx="3703320" cy="578936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20F5E2-4117-4F19-BF45-2656B419B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2280" y="944752"/>
            <a:ext cx="3259016" cy="1462692"/>
          </a:xfrm>
        </p:spPr>
        <p:txBody>
          <a:bodyPr>
            <a:normAutofit/>
          </a:bodyPr>
          <a:lstStyle/>
          <a:p>
            <a:r>
              <a:rPr lang="en-SG" dirty="0">
                <a:solidFill>
                  <a:srgbClr val="FFFFFF"/>
                </a:solidFill>
              </a:rPr>
              <a:t>ML Model Training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0058680-D07C-4893-B2B7-91543F18AB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B42427A-0A1F-4A55-8705-D9179F1E0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E54A6FE-D8CB-48A3-900B-053D4EBD3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F96D5F-1CAE-4515-BC7D-0A04C657F6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6534" y="2981324"/>
            <a:ext cx="3520676" cy="3253647"/>
          </a:xfrm>
        </p:spPr>
        <p:txBody>
          <a:bodyPr anchor="t">
            <a:normAutofit/>
          </a:bodyPr>
          <a:lstStyle/>
          <a:p>
            <a:pPr lvl="1"/>
            <a:r>
              <a:rPr lang="en-SG" sz="1600" b="1" dirty="0">
                <a:solidFill>
                  <a:srgbClr val="FFFFFF"/>
                </a:solidFill>
              </a:rPr>
              <a:t>Decision Tree Visualisation</a:t>
            </a:r>
          </a:p>
          <a:p>
            <a:endParaRPr lang="en-SG" dirty="0">
              <a:solidFill>
                <a:srgbClr val="FFFFFF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B63DA88-6E25-482F-8216-DAAAA7E1AF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2189" y="1005840"/>
            <a:ext cx="7699915" cy="4572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4264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BB56EB9-078F-4952-AC1F-149C7A0AE4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3772EE4-ED5E-4D3A-A306-B22CF8667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601200"/>
            <a:ext cx="3703320" cy="578936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E19A5B-387D-4116-8F9C-4B27C07C0B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2280" y="944752"/>
            <a:ext cx="3259016" cy="1462692"/>
          </a:xfrm>
        </p:spPr>
        <p:txBody>
          <a:bodyPr>
            <a:normAutofit/>
          </a:bodyPr>
          <a:lstStyle/>
          <a:p>
            <a:r>
              <a:rPr lang="en-SG" dirty="0">
                <a:solidFill>
                  <a:srgbClr val="FFFFFF"/>
                </a:solidFill>
              </a:rPr>
              <a:t>ML Model Training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0058680-D07C-4893-B2B7-91543F18AB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B42427A-0A1F-4A55-8705-D9179F1E0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E54A6FE-D8CB-48A3-900B-053D4EBD3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25C71B-AF70-4BC3-8FE2-49CFB4FE2A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1513" y="2981325"/>
            <a:ext cx="3123783" cy="3226642"/>
          </a:xfrm>
        </p:spPr>
        <p:txBody>
          <a:bodyPr anchor="t">
            <a:normAutofit/>
          </a:bodyPr>
          <a:lstStyle/>
          <a:p>
            <a:r>
              <a:rPr lang="en-SG" b="1" dirty="0">
                <a:solidFill>
                  <a:srgbClr val="FFFFFF"/>
                </a:solidFill>
              </a:rPr>
              <a:t>Testing the ML Model</a:t>
            </a:r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07719CBD-13A3-40FE-9F3D-B298E8E0F3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400"/>
          <a:stretch/>
        </p:blipFill>
        <p:spPr>
          <a:xfrm>
            <a:off x="4241830" y="601200"/>
            <a:ext cx="7503636" cy="5789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157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BFBC75CB-7D0F-4FA6-8CF0-B4D3F6B60A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BB2B7FE1-7C65-43D0-B408-6986D65BAA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8" y="457200"/>
            <a:ext cx="3703320" cy="5935132"/>
            <a:chOff x="438068" y="457200"/>
            <a:chExt cx="3703320" cy="5935132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A7E90FFC-D91A-4F4A-88DC-42BF266F89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618067"/>
              <a:ext cx="3702134" cy="5774265"/>
            </a:xfrm>
            <a:prstGeom prst="rect">
              <a:avLst/>
            </a:prstGeom>
            <a:solidFill>
              <a:srgbClr val="465359">
                <a:alpha val="97000"/>
              </a:srgb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8038FB0B-EBC4-4A9F-9698-4C81FC8CA6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rgbClr val="46535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DF0F1AC-06B3-4F4F-A5EC-6250F62557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1006956"/>
            <a:ext cx="3412067" cy="137217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ML Model Training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8F4A2D-C1C7-4625-84D7-8FCF8D28EE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438399"/>
            <a:ext cx="3415074" cy="137217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b="1" cap="all" dirty="0">
                <a:solidFill>
                  <a:srgbClr val="FFFFFF"/>
                </a:solidFill>
              </a:rPr>
              <a:t>Evaluate the model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B587BEB-CF15-4AD7-9125-7A8932E8E8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3240514"/>
            <a:ext cx="3952124" cy="315181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FA55C69-2C1A-4412-8015-7C926E1F88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457199"/>
            <a:ext cx="3952125" cy="2638043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4719187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F92989FB-1024-49B7-BDF1-B3CE27D486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BC7439-923C-4D55-A90C-FBECC71272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1073231"/>
            <a:ext cx="3219127" cy="4711539"/>
          </a:xfrm>
        </p:spPr>
        <p:txBody>
          <a:bodyPr anchor="ctr">
            <a:normAutofit/>
          </a:bodyPr>
          <a:lstStyle/>
          <a:p>
            <a:r>
              <a:rPr lang="en-SG">
                <a:solidFill>
                  <a:schemeClr val="bg1">
                    <a:lumMod val="85000"/>
                    <a:lumOff val="15000"/>
                  </a:schemeClr>
                </a:solidFill>
              </a:rPr>
              <a:t>Evaluation</a:t>
            </a:r>
            <a:br>
              <a:rPr lang="en-SG">
                <a:solidFill>
                  <a:schemeClr val="bg1">
                    <a:lumMod val="85000"/>
                    <a:lumOff val="15000"/>
                  </a:schemeClr>
                </a:solidFill>
              </a:rPr>
            </a:br>
            <a:endParaRPr lang="en-SG">
              <a:solidFill>
                <a:schemeClr val="bg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FEE959E-BF10-4204-9556-D1707088D4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DD17B6A-CB37-4005-9681-A20AFCDC78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B7BBDE9-DAED-40B0-A640-503C918D1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BC7EA7B-802E-41F4-8926-C4475287AA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6851" y="601200"/>
            <a:ext cx="7498616" cy="579959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52AD93-63ED-437F-B4DD-BCD3B64E5B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02629" y="1073231"/>
            <a:ext cx="6541841" cy="4711539"/>
          </a:xfrm>
        </p:spPr>
        <p:txBody>
          <a:bodyPr>
            <a:normAutofit/>
          </a:bodyPr>
          <a:lstStyle/>
          <a:p>
            <a:r>
              <a:rPr lang="en-SG">
                <a:solidFill>
                  <a:srgbClr val="FFFFFF"/>
                </a:solidFill>
              </a:rPr>
              <a:t>Limitations of the Airline Dataset:</a:t>
            </a:r>
          </a:p>
          <a:p>
            <a:pPr lvl="1"/>
            <a:r>
              <a:rPr lang="en-SG">
                <a:solidFill>
                  <a:srgbClr val="FFFFFF"/>
                </a:solidFill>
              </a:rPr>
              <a:t>The Dataset is created in 2019, it does not reflect the changes in the industry due to Covid-19</a:t>
            </a:r>
          </a:p>
          <a:p>
            <a:pPr lvl="1"/>
            <a:r>
              <a:rPr lang="en-SG">
                <a:solidFill>
                  <a:srgbClr val="FFFFFF"/>
                </a:solidFill>
              </a:rPr>
              <a:t>Hence, the result of this dataset is very limited for the current year as of 2021</a:t>
            </a:r>
          </a:p>
          <a:p>
            <a:pPr marL="324000" lvl="1" indent="0">
              <a:buNone/>
            </a:pPr>
            <a:endParaRPr lang="en-SG">
              <a:solidFill>
                <a:srgbClr val="FFFFFF"/>
              </a:solidFill>
            </a:endParaRPr>
          </a:p>
          <a:p>
            <a:r>
              <a:rPr lang="en-SG">
                <a:solidFill>
                  <a:srgbClr val="FFFFFF"/>
                </a:solidFill>
              </a:rPr>
              <a:t>Limitations for using Random Forest:</a:t>
            </a:r>
          </a:p>
          <a:p>
            <a:pPr lvl="1"/>
            <a:r>
              <a:rPr lang="en-SG">
                <a:solidFill>
                  <a:srgbClr val="FFFFFF"/>
                </a:solidFill>
              </a:rPr>
              <a:t>It requires a lot of computational power as it builds numerous trees to combine their outputs</a:t>
            </a:r>
          </a:p>
          <a:p>
            <a:pPr lvl="1"/>
            <a:r>
              <a:rPr lang="en-SG">
                <a:solidFill>
                  <a:srgbClr val="FFFFFF"/>
                </a:solidFill>
              </a:rPr>
              <a:t>Large number of trees can make the algorithm too slow and ineffective for real-time predictions</a:t>
            </a:r>
          </a:p>
          <a:p>
            <a:endParaRPr lang="en-SG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16616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8">
            <a:extLst>
              <a:ext uri="{FF2B5EF4-FFF2-40B4-BE49-F238E27FC236}">
                <a16:creationId xmlns:a16="http://schemas.microsoft.com/office/drawing/2014/main" id="{F92989FB-1024-49B7-BDF1-B3CE27D486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3E8278-79B3-4EC7-999C-B0179AE46B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228" y="1037967"/>
            <a:ext cx="3054091" cy="4709131"/>
          </a:xfrm>
        </p:spPr>
        <p:txBody>
          <a:bodyPr anchor="ctr">
            <a:normAutofit/>
          </a:bodyPr>
          <a:lstStyle/>
          <a:p>
            <a:r>
              <a:rPr lang="en-SG" sz="3700"/>
              <a:t>Conclusion</a:t>
            </a:r>
          </a:p>
        </p:txBody>
      </p:sp>
      <p:sp>
        <p:nvSpPr>
          <p:cNvPr id="18" name="Rectangle 10">
            <a:extLst>
              <a:ext uri="{FF2B5EF4-FFF2-40B4-BE49-F238E27FC236}">
                <a16:creationId xmlns:a16="http://schemas.microsoft.com/office/drawing/2014/main" id="{2987D6F4-EC95-4EF1-A8AD-4B70386CEE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2">
            <a:extLst>
              <a:ext uri="{FF2B5EF4-FFF2-40B4-BE49-F238E27FC236}">
                <a16:creationId xmlns:a16="http://schemas.microsoft.com/office/drawing/2014/main" id="{F5F792DF-9D0A-4DB6-9A9E-7312F5A7E8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749808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20" name="Content Placeholder 2">
            <a:extLst>
              <a:ext uri="{FF2B5EF4-FFF2-40B4-BE49-F238E27FC236}">
                <a16:creationId xmlns:a16="http://schemas.microsoft.com/office/drawing/2014/main" id="{7CDD7321-8FF3-43B5-ACE3-AD3D2EDC8C3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1456347"/>
              </p:ext>
            </p:extLst>
          </p:nvPr>
        </p:nvGraphicFramePr>
        <p:xfrm>
          <a:off x="4598438" y="1207783"/>
          <a:ext cx="7012370" cy="47091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157140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F858DF7D-C2D0-4B03-A7A0-2F06B789E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B26B711-3121-40B0-8377-A64F3DC00C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45C4D3D-ABBA-4B4E-93E5-01E3437198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8DDD5E5-0097-4C6C-B266-5732EDA96C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952EF87-C74F-4D3F-9CAD-EEA1733C9B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597643"/>
            <a:ext cx="3703320" cy="5792922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003502-E016-4ACE-BB03-05E8AC69C8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148" y="1037967"/>
            <a:ext cx="3054091" cy="4709131"/>
          </a:xfrm>
        </p:spPr>
        <p:txBody>
          <a:bodyPr anchor="ctr">
            <a:normAutofit/>
          </a:bodyPr>
          <a:lstStyle/>
          <a:p>
            <a:r>
              <a:rPr lang="en-SG" dirty="0">
                <a:solidFill>
                  <a:srgbClr val="FFFEFF"/>
                </a:solidFill>
              </a:rPr>
              <a:t>Content: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8A49917E-4C7F-422A-BD74-E3FCA42695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34935" y="1037968"/>
            <a:ext cx="6725899" cy="4820832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SG" sz="2000" dirty="0"/>
              <a:t>Introduction</a:t>
            </a:r>
          </a:p>
          <a:p>
            <a:pPr marL="342900" indent="-342900">
              <a:buFont typeface="+mj-lt"/>
              <a:buAutoNum type="arabicPeriod"/>
            </a:pPr>
            <a:r>
              <a:rPr lang="en-SG" sz="2000" dirty="0"/>
              <a:t>Methodology</a:t>
            </a:r>
          </a:p>
          <a:p>
            <a:pPr marL="342900" indent="-342900">
              <a:buFont typeface="+mj-lt"/>
              <a:buAutoNum type="arabicPeriod"/>
            </a:pPr>
            <a:r>
              <a:rPr lang="en-SG" sz="2000" dirty="0"/>
              <a:t>Data Preparation</a:t>
            </a:r>
          </a:p>
          <a:p>
            <a:pPr marL="342900" indent="-342900">
              <a:buFont typeface="+mj-lt"/>
              <a:buAutoNum type="arabicPeriod"/>
            </a:pPr>
            <a:r>
              <a:rPr lang="en-SG" sz="2000" dirty="0"/>
              <a:t>EDA &amp; Data Analysis </a:t>
            </a:r>
          </a:p>
          <a:p>
            <a:pPr marL="342900" indent="-342900">
              <a:buFont typeface="+mj-lt"/>
              <a:buAutoNum type="arabicPeriod"/>
            </a:pPr>
            <a:r>
              <a:rPr lang="en-SG" sz="2000" dirty="0"/>
              <a:t>ML Model Training </a:t>
            </a:r>
          </a:p>
          <a:p>
            <a:pPr marL="342900" indent="-342900">
              <a:buFont typeface="+mj-lt"/>
              <a:buAutoNum type="arabicPeriod"/>
            </a:pPr>
            <a:r>
              <a:rPr lang="en-SG" sz="2000" dirty="0"/>
              <a:t>Evaluation</a:t>
            </a:r>
          </a:p>
          <a:p>
            <a:pPr marL="342900" indent="-342900">
              <a:buFont typeface="+mj-lt"/>
              <a:buAutoNum type="arabicPeriod"/>
            </a:pPr>
            <a:r>
              <a:rPr lang="en-SG" sz="2000" dirty="0"/>
              <a:t>Conclusion</a:t>
            </a:r>
          </a:p>
          <a:p>
            <a:pPr marL="0" indent="0">
              <a:buNone/>
            </a:pP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4621413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ADB08581-279A-478B-83DD-945E4CB34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21E40D98-2DD7-4DBC-9170-584D5BA2D3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8068" y="457200"/>
            <a:ext cx="7507224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56F5A787-B406-4A79-B561-57041C4B0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8067" y="618067"/>
            <a:ext cx="7503665" cy="5774265"/>
          </a:xfrm>
          <a:prstGeom prst="rect">
            <a:avLst/>
          </a:prstGeom>
          <a:solidFill>
            <a:srgbClr val="465359">
              <a:alpha val="97000"/>
            </a:srgb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19A52B-8905-429B-99B7-FD9CDE218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4884" y="1131195"/>
            <a:ext cx="6855114" cy="1247938"/>
          </a:xfrm>
        </p:spPr>
        <p:txBody>
          <a:bodyPr anchor="ctr">
            <a:normAutofit/>
          </a:bodyPr>
          <a:lstStyle/>
          <a:p>
            <a:r>
              <a:rPr lang="en-SG">
                <a:solidFill>
                  <a:srgbClr val="FFFFFF"/>
                </a:solidFill>
              </a:rPr>
              <a:t>Introduction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6F9BA0-26AF-429E-97C9-AA9706442E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9799" y="519782"/>
            <a:ext cx="3217333" cy="1520189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736780-8317-4E4E-B106-5548EB69B3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4883" y="2438400"/>
            <a:ext cx="6855115" cy="3495742"/>
          </a:xfrm>
        </p:spPr>
        <p:txBody>
          <a:bodyPr>
            <a:normAutofit/>
          </a:bodyPr>
          <a:lstStyle/>
          <a:p>
            <a:pPr>
              <a:buClr>
                <a:srgbClr val="C27BE1"/>
              </a:buClr>
            </a:pPr>
            <a:r>
              <a:rPr lang="en-SG" b="1">
                <a:solidFill>
                  <a:srgbClr val="FFFFFF"/>
                </a:solidFill>
              </a:rPr>
              <a:t>Target Stakeholder:</a:t>
            </a:r>
          </a:p>
          <a:p>
            <a:pPr lvl="1">
              <a:buClr>
                <a:srgbClr val="C27BE1"/>
              </a:buClr>
            </a:pPr>
            <a:r>
              <a:rPr lang="en-SG">
                <a:solidFill>
                  <a:srgbClr val="FFFFFF"/>
                </a:solidFill>
              </a:rPr>
              <a:t>The CEO of the airlines from the USA</a:t>
            </a:r>
          </a:p>
          <a:p>
            <a:pPr lvl="1">
              <a:buClr>
                <a:srgbClr val="C27BE1"/>
              </a:buClr>
            </a:pPr>
            <a:r>
              <a:rPr lang="en-SG">
                <a:solidFill>
                  <a:srgbClr val="FFFFFF"/>
                </a:solidFill>
              </a:rPr>
              <a:t>The management of the </a:t>
            </a:r>
            <a:r>
              <a:rPr lang="en-SG" b="1" u="sng">
                <a:solidFill>
                  <a:srgbClr val="FFFFFF"/>
                </a:solidFill>
              </a:rPr>
              <a:t>customer services</a:t>
            </a:r>
            <a:r>
              <a:rPr lang="en-SG" b="1">
                <a:solidFill>
                  <a:srgbClr val="FFFFFF"/>
                </a:solidFill>
              </a:rPr>
              <a:t> </a:t>
            </a:r>
            <a:r>
              <a:rPr lang="en-SG">
                <a:solidFill>
                  <a:srgbClr val="FFFFFF"/>
                </a:solidFill>
              </a:rPr>
              <a:t>department </a:t>
            </a:r>
          </a:p>
          <a:p>
            <a:pPr lvl="2">
              <a:buClr>
                <a:srgbClr val="C27BE1"/>
              </a:buClr>
            </a:pPr>
            <a:r>
              <a:rPr lang="en-SG">
                <a:solidFill>
                  <a:srgbClr val="FFFFFF"/>
                </a:solidFill>
              </a:rPr>
              <a:t>Ground Services</a:t>
            </a:r>
          </a:p>
          <a:p>
            <a:pPr lvl="2">
              <a:buClr>
                <a:srgbClr val="C27BE1"/>
              </a:buClr>
            </a:pPr>
            <a:r>
              <a:rPr lang="en-SG">
                <a:solidFill>
                  <a:srgbClr val="FFFFFF"/>
                </a:solidFill>
              </a:rPr>
              <a:t>Flight/On-Board Services </a:t>
            </a:r>
          </a:p>
          <a:p>
            <a:pPr lvl="2">
              <a:buClr>
                <a:srgbClr val="C27BE1"/>
              </a:buClr>
            </a:pPr>
            <a:r>
              <a:rPr lang="en-SG">
                <a:solidFill>
                  <a:srgbClr val="FFFFFF"/>
                </a:solidFill>
              </a:rPr>
              <a:t>Online/Internet/IT </a:t>
            </a:r>
          </a:p>
          <a:p>
            <a:pPr lvl="1">
              <a:buClr>
                <a:srgbClr val="C27BE1"/>
              </a:buClr>
            </a:pPr>
            <a:r>
              <a:rPr lang="en-SG">
                <a:solidFill>
                  <a:srgbClr val="FFFFFF"/>
                </a:solidFill>
              </a:rPr>
              <a:t>Airlines Stock/Shareholders </a:t>
            </a:r>
          </a:p>
          <a:p>
            <a:pPr marL="0" indent="0">
              <a:buClr>
                <a:srgbClr val="C27BE1"/>
              </a:buClr>
              <a:buNone/>
            </a:pPr>
            <a:endParaRPr lang="en-SG">
              <a:solidFill>
                <a:srgbClr val="FFFFF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2DF646-BC4F-4CE5-9012-59317E9827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5255" y="2379134"/>
            <a:ext cx="3106417" cy="19360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523CA4F-063B-4E51-8356-63F0FB8E96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9798" y="5160715"/>
            <a:ext cx="3217333" cy="546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9267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2" name="Rectangle 140">
            <a:extLst>
              <a:ext uri="{FF2B5EF4-FFF2-40B4-BE49-F238E27FC236}">
                <a16:creationId xmlns:a16="http://schemas.microsoft.com/office/drawing/2014/main" id="{118310A3-1517-431E-A8FC-5E6F018BC6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511319-99D2-47E6-98C3-B9EB862176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3475915" cy="1234594"/>
          </a:xfrm>
        </p:spPr>
        <p:txBody>
          <a:bodyPr>
            <a:normAutofit/>
          </a:bodyPr>
          <a:lstStyle/>
          <a:p>
            <a:r>
              <a:rPr lang="en-SG" sz="3700" dirty="0">
                <a:solidFill>
                  <a:schemeClr val="tx2"/>
                </a:solidFill>
              </a:rPr>
              <a:t>Introduction</a:t>
            </a:r>
          </a:p>
        </p:txBody>
      </p:sp>
      <p:sp>
        <p:nvSpPr>
          <p:cNvPr id="154" name="Rectangle 142">
            <a:extLst>
              <a:ext uri="{FF2B5EF4-FFF2-40B4-BE49-F238E27FC236}">
                <a16:creationId xmlns:a16="http://schemas.microsoft.com/office/drawing/2014/main" id="{7F23E396-BE04-4D91-89A5-24877C3E96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3250CC05-D6B0-42F7-9792-8677B5394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B0704962-EC61-43A0-B8F5-F0E73686A3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2FE3F8-8D67-416E-9585-22CD7FA045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3475915" cy="3678303"/>
          </a:xfrm>
        </p:spPr>
        <p:txBody>
          <a:bodyPr>
            <a:normAutofit/>
          </a:bodyPr>
          <a:lstStyle/>
          <a:p>
            <a:r>
              <a:rPr lang="en-SG" b="1" dirty="0"/>
              <a:t>Problem statement:</a:t>
            </a:r>
          </a:p>
          <a:p>
            <a:pPr lvl="1"/>
            <a:r>
              <a:rPr lang="en-SG" dirty="0"/>
              <a:t>It is well-known for the Airlines in USA to provide MEMORABLE services </a:t>
            </a:r>
          </a:p>
          <a:p>
            <a:pPr lvl="1"/>
            <a:r>
              <a:rPr lang="en-SG" dirty="0"/>
              <a:t>Hence we would like to analyst the factors that brings satisfactory or unsatisfactory ratings</a:t>
            </a:r>
          </a:p>
          <a:p>
            <a:pPr lvl="1"/>
            <a:r>
              <a:rPr lang="en-SG" dirty="0"/>
              <a:t>Therefore hopefully creating a better airline branding that inspire confidence to all its stakeholders</a:t>
            </a:r>
          </a:p>
          <a:p>
            <a:endParaRPr lang="en-SG" dirty="0"/>
          </a:p>
        </p:txBody>
      </p:sp>
      <p:sp>
        <p:nvSpPr>
          <p:cNvPr id="155" name="Rectangle 148">
            <a:extLst>
              <a:ext uri="{FF2B5EF4-FFF2-40B4-BE49-F238E27FC236}">
                <a16:creationId xmlns:a16="http://schemas.microsoft.com/office/drawing/2014/main" id="{90DBC3A1-652F-4058-94C8-0F512D4428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26" y="628650"/>
            <a:ext cx="7503518" cy="3528456"/>
          </a:xfrm>
          <a:prstGeom prst="rect">
            <a:avLst/>
          </a:prstGeom>
          <a:noFill/>
          <a:ln w="127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7F3A96-1F76-47AA-B409-62DC5CFD7B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46" r="-2" b="9331"/>
          <a:stretch/>
        </p:blipFill>
        <p:spPr>
          <a:xfrm>
            <a:off x="8131180" y="4304436"/>
            <a:ext cx="3525130" cy="1998629"/>
          </a:xfrm>
          <a:prstGeom prst="rect">
            <a:avLst/>
          </a:prstGeom>
        </p:spPr>
      </p:pic>
      <p:sp>
        <p:nvSpPr>
          <p:cNvPr id="151" name="Rectangle 150">
            <a:extLst>
              <a:ext uri="{FF2B5EF4-FFF2-40B4-BE49-F238E27FC236}">
                <a16:creationId xmlns:a16="http://schemas.microsoft.com/office/drawing/2014/main" id="{5A205CC8-8A08-4581-B9ED-683CF3A044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26" y="4233559"/>
            <a:ext cx="3703324" cy="2140389"/>
          </a:xfrm>
          <a:prstGeom prst="rect">
            <a:avLst/>
          </a:prstGeom>
          <a:noFill/>
          <a:ln w="127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F362187-EC57-45AA-8B32-D77B462FA6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3560" y="4304437"/>
            <a:ext cx="3510280" cy="1998629"/>
          </a:xfrm>
          <a:prstGeom prst="rect">
            <a:avLst/>
          </a:prstGeom>
        </p:spPr>
      </p:pic>
      <p:sp>
        <p:nvSpPr>
          <p:cNvPr id="153" name="Rectangle 152">
            <a:extLst>
              <a:ext uri="{FF2B5EF4-FFF2-40B4-BE49-F238E27FC236}">
                <a16:creationId xmlns:a16="http://schemas.microsoft.com/office/drawing/2014/main" id="{0D090A5C-3625-4701-8C21-52969B3A7B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233559"/>
            <a:ext cx="3703197" cy="2140389"/>
          </a:xfrm>
          <a:prstGeom prst="rect">
            <a:avLst/>
          </a:prstGeom>
          <a:noFill/>
          <a:ln w="127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C42E6E9-05FE-4B90-97DE-F28E21469AA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-2" b="10558"/>
          <a:stretch/>
        </p:blipFill>
        <p:spPr>
          <a:xfrm>
            <a:off x="4638299" y="702156"/>
            <a:ext cx="6713655" cy="3377646"/>
          </a:xfrm>
          <a:prstGeom prst="rect">
            <a:avLst/>
          </a:prstGeom>
        </p:spPr>
      </p:pic>
      <p:pic>
        <p:nvPicPr>
          <p:cNvPr id="16" name="Picture 15" descr="Movie Time Chicken">
            <a:extLst>
              <a:ext uri="{FF2B5EF4-FFF2-40B4-BE49-F238E27FC236}">
                <a16:creationId xmlns:a16="http://schemas.microsoft.com/office/drawing/2014/main" id="{43F0BC69-B67E-4922-B984-39ED4528AC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5613" y="2703535"/>
            <a:ext cx="1562675" cy="1562675"/>
          </a:xfrm>
          <a:prstGeom prst="rect">
            <a:avLst/>
          </a:prstGeom>
        </p:spPr>
      </p:pic>
      <p:pic>
        <p:nvPicPr>
          <p:cNvPr id="20" name="Picture 19" descr="Sad Chicken">
            <a:extLst>
              <a:ext uri="{FF2B5EF4-FFF2-40B4-BE49-F238E27FC236}">
                <a16:creationId xmlns:a16="http://schemas.microsoft.com/office/drawing/2014/main" id="{7DCAF584-E9B2-4B19-BC90-48FBA1321C4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6512" y="2705604"/>
            <a:ext cx="1457073" cy="1457073"/>
          </a:xfrm>
          <a:prstGeom prst="rect">
            <a:avLst/>
          </a:prstGeom>
        </p:spPr>
      </p:pic>
      <p:pic>
        <p:nvPicPr>
          <p:cNvPr id="24" name="Picture 23" descr="Ashamed Chicken">
            <a:extLst>
              <a:ext uri="{FF2B5EF4-FFF2-40B4-BE49-F238E27FC236}">
                <a16:creationId xmlns:a16="http://schemas.microsoft.com/office/drawing/2014/main" id="{09005829-5D8B-40D4-8FE0-3871AB154BA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6017" y="2547802"/>
            <a:ext cx="1756634" cy="1756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9364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30">
            <a:extLst>
              <a:ext uri="{FF2B5EF4-FFF2-40B4-BE49-F238E27FC236}">
                <a16:creationId xmlns:a16="http://schemas.microsoft.com/office/drawing/2014/main" id="{E9751CB9-7B25-4EB8-9A6F-82F822549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32">
            <a:extLst>
              <a:ext uri="{FF2B5EF4-FFF2-40B4-BE49-F238E27FC236}">
                <a16:creationId xmlns:a16="http://schemas.microsoft.com/office/drawing/2014/main" id="{E1317383-CF3B-4B02-9512-BECBEF6362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3" name="Rectangle 34">
            <a:extLst>
              <a:ext uri="{FF2B5EF4-FFF2-40B4-BE49-F238E27FC236}">
                <a16:creationId xmlns:a16="http://schemas.microsoft.com/office/drawing/2014/main" id="{B1D4C7A0-6DF2-4F2D-A45D-F111582974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4" name="Rectangle 36">
            <a:extLst>
              <a:ext uri="{FF2B5EF4-FFF2-40B4-BE49-F238E27FC236}">
                <a16:creationId xmlns:a16="http://schemas.microsoft.com/office/drawing/2014/main" id="{DBF3943D-BCB6-4B31-809D-A005686483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5" name="Rectangle 38">
            <a:extLst>
              <a:ext uri="{FF2B5EF4-FFF2-40B4-BE49-F238E27FC236}">
                <a16:creationId xmlns:a16="http://schemas.microsoft.com/office/drawing/2014/main" id="{39373A6F-2E1F-4613-8E1D-D68057D29F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2377" y="601200"/>
            <a:ext cx="3707477" cy="562497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86F848-335F-4BAA-A8F4-732370A647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255" y="702155"/>
            <a:ext cx="3409783" cy="1300365"/>
          </a:xfrm>
        </p:spPr>
        <p:txBody>
          <a:bodyPr>
            <a:normAutofit/>
          </a:bodyPr>
          <a:lstStyle/>
          <a:p>
            <a:r>
              <a:rPr lang="en-SG" sz="3700">
                <a:solidFill>
                  <a:srgbClr val="FFFFFF"/>
                </a:solidFill>
              </a:rPr>
              <a:t>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A6458D-0DF8-4388-98B1-6FA3B29444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1255" y="2177142"/>
            <a:ext cx="3409782" cy="3823607"/>
          </a:xfrm>
        </p:spPr>
        <p:txBody>
          <a:bodyPr>
            <a:normAutofit/>
          </a:bodyPr>
          <a:lstStyle/>
          <a:p>
            <a:r>
              <a:rPr lang="en-SG">
                <a:solidFill>
                  <a:srgbClr val="FFFFFF"/>
                </a:solidFill>
              </a:rPr>
              <a:t>Source: </a:t>
            </a:r>
            <a:r>
              <a:rPr lang="en-SG" b="1">
                <a:solidFill>
                  <a:srgbClr val="FFFFFF"/>
                </a:solidFill>
              </a:rPr>
              <a:t>Kaggle</a:t>
            </a:r>
          </a:p>
          <a:p>
            <a:pPr lvl="1"/>
            <a:r>
              <a:rPr lang="en-SG">
                <a:solidFill>
                  <a:srgbClr val="FFFFFF"/>
                </a:solidFill>
              </a:rPr>
              <a:t>https://www.kaggle.com/teejmahal20/airline-passenger-satisfaction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70E3EE-C02D-4AF2-9CFB-8777CFDB1F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938" r="12853" b="1"/>
          <a:stretch/>
        </p:blipFill>
        <p:spPr>
          <a:xfrm>
            <a:off x="4612165" y="936141"/>
            <a:ext cx="6791635" cy="4968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7914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48BE0-485B-4E6D-97E8-9BCBBA4D63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>
            <a:normAutofit/>
          </a:bodyPr>
          <a:lstStyle/>
          <a:p>
            <a:r>
              <a:rPr lang="en-SG" dirty="0"/>
              <a:t>Methodology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935EAFA-D0E2-45AF-BDE9-2B2064C8E96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25816464"/>
              </p:ext>
            </p:extLst>
          </p:nvPr>
        </p:nvGraphicFramePr>
        <p:xfrm>
          <a:off x="581025" y="2341563"/>
          <a:ext cx="11029950" cy="38142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962700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785C4E7-545B-4D43-81C9-76F75297C2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1B6ECCA-7A31-489A-9EB5-A736F1A384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Rectangle 15">
            <a:extLst>
              <a:ext uri="{FF2B5EF4-FFF2-40B4-BE49-F238E27FC236}">
                <a16:creationId xmlns:a16="http://schemas.microsoft.com/office/drawing/2014/main" id="{9657081C-9529-4BAD-8D9E-855E0D178A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7" name="Rectangle 17">
            <a:extLst>
              <a:ext uri="{FF2B5EF4-FFF2-40B4-BE49-F238E27FC236}">
                <a16:creationId xmlns:a16="http://schemas.microsoft.com/office/drawing/2014/main" id="{B4FBA72A-1CDB-4DED-9D9F-8DCEA66D6C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8" name="Rectangle 19">
            <a:extLst>
              <a:ext uri="{FF2B5EF4-FFF2-40B4-BE49-F238E27FC236}">
                <a16:creationId xmlns:a16="http://schemas.microsoft.com/office/drawing/2014/main" id="{2EFA499E-F4DC-4889-A998-1AB63657FE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2377" y="638175"/>
            <a:ext cx="3707477" cy="576262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4E3BAA-AF1E-4774-886B-734725A567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1009397"/>
            <a:ext cx="3421229" cy="1306462"/>
          </a:xfrm>
        </p:spPr>
        <p:txBody>
          <a:bodyPr>
            <a:normAutofit/>
          </a:bodyPr>
          <a:lstStyle/>
          <a:p>
            <a:r>
              <a:rPr lang="en-SG" dirty="0">
                <a:solidFill>
                  <a:srgbClr val="FFFFFF"/>
                </a:solidFill>
              </a:rPr>
              <a:t>EDA &amp; Data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EF8FDD-589F-4A4C-9B87-0EE30B398C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232397"/>
            <a:ext cx="3415633" cy="3094977"/>
          </a:xfrm>
        </p:spPr>
        <p:txBody>
          <a:bodyPr>
            <a:normAutofit/>
          </a:bodyPr>
          <a:lstStyle/>
          <a:p>
            <a:pPr lvl="1"/>
            <a:r>
              <a:rPr lang="en-SG" dirty="0">
                <a:solidFill>
                  <a:srgbClr val="FFFFFF"/>
                </a:solidFill>
              </a:rPr>
              <a:t>V</a:t>
            </a:r>
            <a:r>
              <a:rPr lang="en-SG" b="0" dirty="0">
                <a:solidFill>
                  <a:srgbClr val="FFFFFF"/>
                </a:solidFill>
                <a:effectLst/>
              </a:rPr>
              <a:t>isualize how well balanced is the target (dependent variable)</a:t>
            </a:r>
          </a:p>
          <a:p>
            <a:pPr lvl="1"/>
            <a:r>
              <a:rPr lang="en-SG" dirty="0">
                <a:solidFill>
                  <a:srgbClr val="FFFFFF"/>
                </a:solidFill>
              </a:rPr>
              <a:t>T</a:t>
            </a:r>
            <a:r>
              <a:rPr lang="en-SG" b="0" dirty="0">
                <a:solidFill>
                  <a:srgbClr val="FFFFFF"/>
                </a:solidFill>
                <a:effectLst/>
              </a:rPr>
              <a:t>arget (dependent variable) is </a:t>
            </a:r>
            <a:r>
              <a:rPr lang="en-SG" b="1" u="sng" dirty="0">
                <a:solidFill>
                  <a:srgbClr val="FFFFFF"/>
                </a:solidFill>
                <a:effectLst/>
              </a:rPr>
              <a:t>Satisfaction</a:t>
            </a:r>
          </a:p>
          <a:p>
            <a:pPr marL="324000" lvl="1" indent="0">
              <a:buNone/>
            </a:pPr>
            <a:endParaRPr lang="en-SG" b="0" dirty="0">
              <a:solidFill>
                <a:srgbClr val="FFFFFF"/>
              </a:solidFill>
              <a:effectLst/>
              <a:latin typeface="Courier New" panose="02070309020205020404" pitchFamily="49" charset="0"/>
            </a:endParaRPr>
          </a:p>
          <a:p>
            <a:pPr lvl="1"/>
            <a:endParaRPr lang="en-SG" dirty="0">
              <a:solidFill>
                <a:srgbClr val="FFFFFF"/>
              </a:solidFill>
            </a:endParaRPr>
          </a:p>
          <a:p>
            <a:endParaRPr lang="en-SG" dirty="0">
              <a:solidFill>
                <a:srgbClr val="FFFFF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AEDC34-7F3A-49E9-8F77-C710C2D955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6383" y="2144396"/>
            <a:ext cx="3697880" cy="3392804"/>
          </a:xfrm>
          <a:prstGeom prst="rect">
            <a:avLst/>
          </a:prstGeom>
        </p:spPr>
      </p:pic>
      <p:sp>
        <p:nvSpPr>
          <p:cNvPr id="29" name="Rectangle 21">
            <a:extLst>
              <a:ext uri="{FF2B5EF4-FFF2-40B4-BE49-F238E27FC236}">
                <a16:creationId xmlns:a16="http://schemas.microsoft.com/office/drawing/2014/main" id="{5F8E3B12-4ED7-4DDE-A720-58DAD716A4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58134" y="638173"/>
            <a:ext cx="3686129" cy="5755168"/>
          </a:xfrm>
          <a:prstGeom prst="rect">
            <a:avLst/>
          </a:prstGeom>
          <a:noFill/>
          <a:ln w="19050">
            <a:solidFill>
              <a:srgbClr val="C27B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0D31B23-A2A8-4CF6-A9DA-BA82C8C432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8775" y="2088516"/>
            <a:ext cx="3603278" cy="2468244"/>
          </a:xfrm>
          <a:prstGeom prst="rect">
            <a:avLst/>
          </a:prstGeom>
        </p:spPr>
      </p:pic>
      <p:sp>
        <p:nvSpPr>
          <p:cNvPr id="30" name="Rectangle 23">
            <a:extLst>
              <a:ext uri="{FF2B5EF4-FFF2-40B4-BE49-F238E27FC236}">
                <a16:creationId xmlns:a16="http://schemas.microsoft.com/office/drawing/2014/main" id="{E48E5443-80E7-4AE3-B50F-9B6837BE09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50180" y="638174"/>
            <a:ext cx="3680469" cy="5755167"/>
          </a:xfrm>
          <a:prstGeom prst="rect">
            <a:avLst/>
          </a:prstGeom>
          <a:noFill/>
          <a:ln w="19050">
            <a:solidFill>
              <a:srgbClr val="969F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0324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32">
            <a:extLst>
              <a:ext uri="{FF2B5EF4-FFF2-40B4-BE49-F238E27FC236}">
                <a16:creationId xmlns:a16="http://schemas.microsoft.com/office/drawing/2014/main" id="{1BB56EB9-078F-4952-AC1F-149C7A0AE4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34">
            <a:extLst>
              <a:ext uri="{FF2B5EF4-FFF2-40B4-BE49-F238E27FC236}">
                <a16:creationId xmlns:a16="http://schemas.microsoft.com/office/drawing/2014/main" id="{D3772EE4-ED5E-4D3A-A306-B22CF8667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601200"/>
            <a:ext cx="3703320" cy="578936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94F53F-8DAB-4CAA-9DAF-1B13F9E2E9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2280" y="944752"/>
            <a:ext cx="3259016" cy="1462692"/>
          </a:xfrm>
        </p:spPr>
        <p:txBody>
          <a:bodyPr>
            <a:normAutofit/>
          </a:bodyPr>
          <a:lstStyle/>
          <a:p>
            <a:r>
              <a:rPr lang="en-SG" dirty="0">
                <a:solidFill>
                  <a:srgbClr val="FFFFFF"/>
                </a:solidFill>
              </a:rPr>
              <a:t>EDA &amp; Data Analysis</a:t>
            </a:r>
          </a:p>
        </p:txBody>
      </p:sp>
      <p:sp>
        <p:nvSpPr>
          <p:cNvPr id="45" name="Rectangle 36">
            <a:extLst>
              <a:ext uri="{FF2B5EF4-FFF2-40B4-BE49-F238E27FC236}">
                <a16:creationId xmlns:a16="http://schemas.microsoft.com/office/drawing/2014/main" id="{10058680-D07C-4893-B2B7-91543F18AB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6" name="Rectangle 38">
            <a:extLst>
              <a:ext uri="{FF2B5EF4-FFF2-40B4-BE49-F238E27FC236}">
                <a16:creationId xmlns:a16="http://schemas.microsoft.com/office/drawing/2014/main" id="{7B42427A-0A1F-4A55-8705-D9179F1E0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47" name="Rectangle 40">
            <a:extLst>
              <a:ext uri="{FF2B5EF4-FFF2-40B4-BE49-F238E27FC236}">
                <a16:creationId xmlns:a16="http://schemas.microsoft.com/office/drawing/2014/main" id="{EE54A6FE-D8CB-48A3-900B-053D4EBD3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1C0F13-8EAD-4357-8BD9-B642056DE2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1513" y="2912165"/>
            <a:ext cx="3123783" cy="3295801"/>
          </a:xfrm>
        </p:spPr>
        <p:txBody>
          <a:bodyPr anchor="t">
            <a:normAutofit/>
          </a:bodyPr>
          <a:lstStyle/>
          <a:p>
            <a:r>
              <a:rPr lang="en-SG" b="1" dirty="0">
                <a:solidFill>
                  <a:srgbClr val="FFFFFF"/>
                </a:solidFill>
              </a:rPr>
              <a:t>Heat Map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50021359-611A-4258-A548-5FF940CB49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1830" y="601201"/>
            <a:ext cx="7503636" cy="625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7064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E9751CB9-7B25-4EB8-9A6F-82F822549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1317383-CF3B-4B02-9512-BECBEF6362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1D4C7A0-6DF2-4F2D-A45D-F111582974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BF3943D-BCB6-4B31-809D-A005686483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9373A6F-2E1F-4613-8E1D-D68057D29F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2377" y="601200"/>
            <a:ext cx="3707477" cy="562497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59F3983-246E-45C8-9B21-806F29F0EF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1255" y="2051523"/>
            <a:ext cx="3409782" cy="2013582"/>
          </a:xfrm>
        </p:spPr>
        <p:txBody>
          <a:bodyPr>
            <a:normAutofit/>
          </a:bodyPr>
          <a:lstStyle/>
          <a:p>
            <a:r>
              <a:rPr lang="en-SG" b="1" dirty="0">
                <a:solidFill>
                  <a:srgbClr val="FFFFFF"/>
                </a:solidFill>
              </a:rPr>
              <a:t>Feature Importance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5372DCA-CE37-4AE8-AEC2-CA89AE01D2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1831" y="1091917"/>
            <a:ext cx="7547978" cy="4743319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A23B4D59-512E-48B3-B90C-171E51654D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2280" y="944752"/>
            <a:ext cx="3259016" cy="1462692"/>
          </a:xfrm>
        </p:spPr>
        <p:txBody>
          <a:bodyPr>
            <a:normAutofit/>
          </a:bodyPr>
          <a:lstStyle/>
          <a:p>
            <a:r>
              <a:rPr lang="en-SG" dirty="0">
                <a:solidFill>
                  <a:srgbClr val="FFFFFF"/>
                </a:solidFill>
              </a:rPr>
              <a:t>EDA &amp; Data Analysis</a:t>
            </a:r>
          </a:p>
        </p:txBody>
      </p:sp>
    </p:spTree>
    <p:extLst>
      <p:ext uri="{BB962C8B-B14F-4D97-AF65-F5344CB8AC3E}">
        <p14:creationId xmlns:p14="http://schemas.microsoft.com/office/powerpoint/2010/main" val="35034288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DividendVTI">
  <a:themeElements>
    <a:clrScheme name="AnalogousFromLightSeedLeftStep">
      <a:dk1>
        <a:srgbClr val="000000"/>
      </a:dk1>
      <a:lt1>
        <a:srgbClr val="FFFFFF"/>
      </a:lt1>
      <a:dk2>
        <a:srgbClr val="243441"/>
      </a:dk2>
      <a:lt2>
        <a:srgbClr val="E4E8E2"/>
      </a:lt2>
      <a:accent1>
        <a:srgbClr val="C27BE1"/>
      </a:accent1>
      <a:accent2>
        <a:srgbClr val="815EDA"/>
      </a:accent2>
      <a:accent3>
        <a:srgbClr val="7B89E1"/>
      </a:accent3>
      <a:accent4>
        <a:srgbClr val="5EA3DA"/>
      </a:accent4>
      <a:accent5>
        <a:srgbClr val="57B0B3"/>
      </a:accent5>
      <a:accent6>
        <a:srgbClr val="4EB48C"/>
      </a:accent6>
      <a:hlink>
        <a:srgbClr val="678E56"/>
      </a:hlink>
      <a:folHlink>
        <a:srgbClr val="7F7F7F"/>
      </a:folHlink>
    </a:clrScheme>
    <a:fontScheme name="Dividend">
      <a:majorFont>
        <a:latin typeface="Univers Condensed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Univers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3063</TotalTime>
  <Words>334</Words>
  <Application>Microsoft Office PowerPoint</Application>
  <PresentationFormat>Widescreen</PresentationFormat>
  <Paragraphs>65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Courier New</vt:lpstr>
      <vt:lpstr>Univers</vt:lpstr>
      <vt:lpstr>Univers Condensed</vt:lpstr>
      <vt:lpstr>Wingdings 2</vt:lpstr>
      <vt:lpstr>DividendVTI</vt:lpstr>
      <vt:lpstr>Capstone 4</vt:lpstr>
      <vt:lpstr>Content:</vt:lpstr>
      <vt:lpstr>Introduction</vt:lpstr>
      <vt:lpstr>Introduction</vt:lpstr>
      <vt:lpstr>Methodology</vt:lpstr>
      <vt:lpstr>Methodology</vt:lpstr>
      <vt:lpstr>EDA &amp; Data Analysis</vt:lpstr>
      <vt:lpstr>EDA &amp; Data Analysis</vt:lpstr>
      <vt:lpstr>EDA &amp; Data Analysis</vt:lpstr>
      <vt:lpstr>ML Model Training</vt:lpstr>
      <vt:lpstr>ML Model Training </vt:lpstr>
      <vt:lpstr>ML Model Training</vt:lpstr>
      <vt:lpstr>ML Model Training</vt:lpstr>
      <vt:lpstr>ML Model Training</vt:lpstr>
      <vt:lpstr>Evaluation 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chee wei xiong calvin</dc:creator>
  <cp:lastModifiedBy>chee wei xiong calvin</cp:lastModifiedBy>
  <cp:revision>45</cp:revision>
  <dcterms:created xsi:type="dcterms:W3CDTF">2021-05-03T01:19:20Z</dcterms:created>
  <dcterms:modified xsi:type="dcterms:W3CDTF">2022-01-28T12:36:33Z</dcterms:modified>
</cp:coreProperties>
</file>